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sldIdLst>
    <p:sldId id="256" r:id="rId5"/>
    <p:sldId id="313" r:id="rId6"/>
    <p:sldId id="266" r:id="rId7"/>
    <p:sldId id="267" r:id="rId8"/>
    <p:sldId id="268" r:id="rId9"/>
    <p:sldId id="261" r:id="rId10"/>
    <p:sldId id="262" r:id="rId11"/>
    <p:sldId id="269" r:id="rId12"/>
    <p:sldId id="303" r:id="rId13"/>
    <p:sldId id="302" r:id="rId14"/>
    <p:sldId id="299" r:id="rId15"/>
    <p:sldId id="298" r:id="rId16"/>
    <p:sldId id="271" r:id="rId17"/>
    <p:sldId id="272" r:id="rId18"/>
    <p:sldId id="273" r:id="rId19"/>
    <p:sldId id="300" r:id="rId20"/>
    <p:sldId id="276" r:id="rId21"/>
    <p:sldId id="310" r:id="rId22"/>
    <p:sldId id="279" r:id="rId23"/>
    <p:sldId id="281" r:id="rId24"/>
    <p:sldId id="282" r:id="rId25"/>
    <p:sldId id="283" r:id="rId26"/>
    <p:sldId id="284" r:id="rId27"/>
    <p:sldId id="296" r:id="rId28"/>
    <p:sldId id="288" r:id="rId29"/>
  </p:sldIdLst>
  <p:sldSz cx="9144000" cy="6858000" type="screen4x3"/>
  <p:notesSz cx="6858000" cy="9144000"/>
  <p:defaultTextStyle>
    <a:defPPr>
      <a:defRPr lang="en-US"/>
    </a:defPPr>
    <a:lvl1pPr algn="l" rtl="0" fontAlgn="base">
      <a:spcBef>
        <a:spcPct val="0"/>
      </a:spcBef>
      <a:spcAft>
        <a:spcPct val="0"/>
      </a:spcAft>
      <a:defRPr sz="2200" kern="1200">
        <a:solidFill>
          <a:schemeClr val="bg1"/>
        </a:solidFill>
        <a:latin typeface="Arial" charset="0"/>
        <a:ea typeface="+mn-ea"/>
        <a:cs typeface="Arial" charset="0"/>
      </a:defRPr>
    </a:lvl1pPr>
    <a:lvl2pPr marL="457200" algn="l" rtl="0" fontAlgn="base">
      <a:spcBef>
        <a:spcPct val="0"/>
      </a:spcBef>
      <a:spcAft>
        <a:spcPct val="0"/>
      </a:spcAft>
      <a:defRPr sz="2200" kern="1200">
        <a:solidFill>
          <a:schemeClr val="bg1"/>
        </a:solidFill>
        <a:latin typeface="Arial" charset="0"/>
        <a:ea typeface="+mn-ea"/>
        <a:cs typeface="Arial" charset="0"/>
      </a:defRPr>
    </a:lvl2pPr>
    <a:lvl3pPr marL="914400" algn="l" rtl="0" fontAlgn="base">
      <a:spcBef>
        <a:spcPct val="0"/>
      </a:spcBef>
      <a:spcAft>
        <a:spcPct val="0"/>
      </a:spcAft>
      <a:defRPr sz="2200" kern="1200">
        <a:solidFill>
          <a:schemeClr val="bg1"/>
        </a:solidFill>
        <a:latin typeface="Arial" charset="0"/>
        <a:ea typeface="+mn-ea"/>
        <a:cs typeface="Arial" charset="0"/>
      </a:defRPr>
    </a:lvl3pPr>
    <a:lvl4pPr marL="1371600" algn="l" rtl="0" fontAlgn="base">
      <a:spcBef>
        <a:spcPct val="0"/>
      </a:spcBef>
      <a:spcAft>
        <a:spcPct val="0"/>
      </a:spcAft>
      <a:defRPr sz="2200" kern="1200">
        <a:solidFill>
          <a:schemeClr val="bg1"/>
        </a:solidFill>
        <a:latin typeface="Arial" charset="0"/>
        <a:ea typeface="+mn-ea"/>
        <a:cs typeface="Arial" charset="0"/>
      </a:defRPr>
    </a:lvl4pPr>
    <a:lvl5pPr marL="1828800" algn="l" rtl="0" fontAlgn="base">
      <a:spcBef>
        <a:spcPct val="0"/>
      </a:spcBef>
      <a:spcAft>
        <a:spcPct val="0"/>
      </a:spcAft>
      <a:defRPr sz="2200" kern="1200">
        <a:solidFill>
          <a:schemeClr val="bg1"/>
        </a:solidFill>
        <a:latin typeface="Arial" charset="0"/>
        <a:ea typeface="+mn-ea"/>
        <a:cs typeface="Arial" charset="0"/>
      </a:defRPr>
    </a:lvl5pPr>
    <a:lvl6pPr marL="2286000" algn="l" defTabSz="914400" rtl="0" eaLnBrk="1" latinLnBrk="0" hangingPunct="1">
      <a:defRPr sz="2200" kern="1200">
        <a:solidFill>
          <a:schemeClr val="bg1"/>
        </a:solidFill>
        <a:latin typeface="Arial" charset="0"/>
        <a:ea typeface="+mn-ea"/>
        <a:cs typeface="Arial" charset="0"/>
      </a:defRPr>
    </a:lvl6pPr>
    <a:lvl7pPr marL="2743200" algn="l" defTabSz="914400" rtl="0" eaLnBrk="1" latinLnBrk="0" hangingPunct="1">
      <a:defRPr sz="2200" kern="1200">
        <a:solidFill>
          <a:schemeClr val="bg1"/>
        </a:solidFill>
        <a:latin typeface="Arial" charset="0"/>
        <a:ea typeface="+mn-ea"/>
        <a:cs typeface="Arial" charset="0"/>
      </a:defRPr>
    </a:lvl7pPr>
    <a:lvl8pPr marL="3200400" algn="l" defTabSz="914400" rtl="0" eaLnBrk="1" latinLnBrk="0" hangingPunct="1">
      <a:defRPr sz="2200" kern="1200">
        <a:solidFill>
          <a:schemeClr val="bg1"/>
        </a:solidFill>
        <a:latin typeface="Arial" charset="0"/>
        <a:ea typeface="+mn-ea"/>
        <a:cs typeface="Arial" charset="0"/>
      </a:defRPr>
    </a:lvl8pPr>
    <a:lvl9pPr marL="3657600" algn="l" defTabSz="914400" rtl="0" eaLnBrk="1" latinLnBrk="0" hangingPunct="1">
      <a:defRPr sz="2200" kern="1200">
        <a:solidFill>
          <a:schemeClr val="bg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FF00"/>
    <a:srgbClr val="FF0000"/>
    <a:srgbClr val="000066"/>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18" autoAdjust="0"/>
    <p:restoredTop sz="94660"/>
  </p:normalViewPr>
  <p:slideViewPr>
    <p:cSldViewPr>
      <p:cViewPr varScale="1">
        <p:scale>
          <a:sx n="103" d="100"/>
          <a:sy n="103" d="100"/>
        </p:scale>
        <p:origin x="22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tx1"/>
                </a:solidFill>
                <a:latin typeface="Arial" pitchFamily="34" charset="0"/>
                <a:cs typeface="Arial" pitchFamily="34" charset="0"/>
              </a:defRPr>
            </a:lvl1pPr>
          </a:lstStyle>
          <a:p>
            <a:pPr>
              <a:defRPr/>
            </a:pPr>
            <a:endParaRPr lang="en-US"/>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latin typeface="Arial" pitchFamily="34" charset="0"/>
                <a:cs typeface="Arial" pitchFamily="34" charset="0"/>
              </a:defRPr>
            </a:lvl1pPr>
          </a:lstStyle>
          <a:p>
            <a:pPr>
              <a:defRPr/>
            </a:pPr>
            <a:endParaRPr lang="en-US"/>
          </a:p>
        </p:txBody>
      </p:sp>
      <p:sp>
        <p:nvSpPr>
          <p:cNvPr id="317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chemeClr val="tx1"/>
                </a:solidFill>
                <a:latin typeface="Arial" pitchFamily="34" charset="0"/>
                <a:cs typeface="Arial" pitchFamily="34" charset="0"/>
              </a:defRPr>
            </a:lvl1pPr>
          </a:lstStyle>
          <a:p>
            <a:pPr>
              <a:defRPr/>
            </a:pPr>
            <a:endParaRPr lang="en-US"/>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latin typeface="Arial" pitchFamily="34" charset="0"/>
                <a:cs typeface="Arial" pitchFamily="34" charset="0"/>
              </a:defRPr>
            </a:lvl1pPr>
          </a:lstStyle>
          <a:p>
            <a:pPr>
              <a:defRPr/>
            </a:pPr>
            <a:fld id="{3BA4777D-0D14-4D51-882B-0BEFB077BC90}" type="slidenum">
              <a:rPr lang="en-US"/>
              <a:pPr>
                <a:defRPr/>
              </a:pPr>
              <a:t>‹#›</a:t>
            </a:fld>
            <a:endParaRPr lang="en-US"/>
          </a:p>
        </p:txBody>
      </p:sp>
    </p:spTree>
    <p:extLst>
      <p:ext uri="{BB962C8B-B14F-4D97-AF65-F5344CB8AC3E}">
        <p14:creationId xmlns:p14="http://schemas.microsoft.com/office/powerpoint/2010/main" val="18529304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A235A53-10F1-4090-B90A-CD6516E53E51}" type="slidenum">
              <a:rPr lang="en-US"/>
              <a:pPr>
                <a:defRPr/>
              </a:pPr>
              <a:t>‹#›</a:t>
            </a:fld>
            <a:endParaRPr lang="en-US"/>
          </a:p>
        </p:txBody>
      </p:sp>
    </p:spTree>
    <p:extLst>
      <p:ext uri="{BB962C8B-B14F-4D97-AF65-F5344CB8AC3E}">
        <p14:creationId xmlns:p14="http://schemas.microsoft.com/office/powerpoint/2010/main" val="2032090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DE9D31-8655-4A76-992F-078058F99C83}" type="slidenum">
              <a:rPr lang="en-US"/>
              <a:pPr>
                <a:defRPr/>
              </a:pPr>
              <a:t>‹#›</a:t>
            </a:fld>
            <a:endParaRPr lang="en-US"/>
          </a:p>
        </p:txBody>
      </p:sp>
    </p:spTree>
    <p:extLst>
      <p:ext uri="{BB962C8B-B14F-4D97-AF65-F5344CB8AC3E}">
        <p14:creationId xmlns:p14="http://schemas.microsoft.com/office/powerpoint/2010/main" val="2360423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8A431F8-996B-43F0-99D4-37D47B56F5CF}" type="slidenum">
              <a:rPr lang="en-US"/>
              <a:pPr>
                <a:defRPr/>
              </a:pPr>
              <a:t>‹#›</a:t>
            </a:fld>
            <a:endParaRPr lang="en-US"/>
          </a:p>
        </p:txBody>
      </p:sp>
    </p:spTree>
    <p:extLst>
      <p:ext uri="{BB962C8B-B14F-4D97-AF65-F5344CB8AC3E}">
        <p14:creationId xmlns:p14="http://schemas.microsoft.com/office/powerpoint/2010/main" val="943620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C97A5E28-C5F2-480D-9DA0-AAF74F6EC286}" type="slidenum">
              <a:rPr lang="en-US"/>
              <a:pPr>
                <a:defRPr/>
              </a:pPr>
              <a:t>‹#›</a:t>
            </a:fld>
            <a:endParaRPr lang="en-US"/>
          </a:p>
        </p:txBody>
      </p:sp>
    </p:spTree>
    <p:extLst>
      <p:ext uri="{BB962C8B-B14F-4D97-AF65-F5344CB8AC3E}">
        <p14:creationId xmlns:p14="http://schemas.microsoft.com/office/powerpoint/2010/main" val="2029752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B360C84-65AB-4872-BB1B-224B0BB72E0B}" type="slidenum">
              <a:rPr lang="en-US"/>
              <a:pPr>
                <a:defRPr/>
              </a:pPr>
              <a:t>‹#›</a:t>
            </a:fld>
            <a:endParaRPr lang="en-US"/>
          </a:p>
        </p:txBody>
      </p:sp>
    </p:spTree>
    <p:extLst>
      <p:ext uri="{BB962C8B-B14F-4D97-AF65-F5344CB8AC3E}">
        <p14:creationId xmlns:p14="http://schemas.microsoft.com/office/powerpoint/2010/main" val="1496051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D0E4F27-665D-4DFB-ABAC-0972588EAC90}" type="slidenum">
              <a:rPr lang="en-US"/>
              <a:pPr>
                <a:defRPr/>
              </a:pPr>
              <a:t>‹#›</a:t>
            </a:fld>
            <a:endParaRPr lang="en-US"/>
          </a:p>
        </p:txBody>
      </p:sp>
    </p:spTree>
    <p:extLst>
      <p:ext uri="{BB962C8B-B14F-4D97-AF65-F5344CB8AC3E}">
        <p14:creationId xmlns:p14="http://schemas.microsoft.com/office/powerpoint/2010/main" val="2426507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760155A7-FA0A-46A6-9CFA-21BADC43E79A}" type="slidenum">
              <a:rPr lang="en-US"/>
              <a:pPr>
                <a:defRPr/>
              </a:pPr>
              <a:t>‹#›</a:t>
            </a:fld>
            <a:endParaRPr lang="en-US"/>
          </a:p>
        </p:txBody>
      </p:sp>
    </p:spTree>
    <p:extLst>
      <p:ext uri="{BB962C8B-B14F-4D97-AF65-F5344CB8AC3E}">
        <p14:creationId xmlns:p14="http://schemas.microsoft.com/office/powerpoint/2010/main" val="1689706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938B3B1-B83D-4038-B473-DD2C8CC706D8}" type="slidenum">
              <a:rPr lang="en-US"/>
              <a:pPr>
                <a:defRPr/>
              </a:pPr>
              <a:t>‹#›</a:t>
            </a:fld>
            <a:endParaRPr lang="en-US"/>
          </a:p>
        </p:txBody>
      </p:sp>
    </p:spTree>
    <p:extLst>
      <p:ext uri="{BB962C8B-B14F-4D97-AF65-F5344CB8AC3E}">
        <p14:creationId xmlns:p14="http://schemas.microsoft.com/office/powerpoint/2010/main" val="1116827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70D1E5A-F9A8-45C9-9180-424450ECD3E3}" type="slidenum">
              <a:rPr lang="en-US"/>
              <a:pPr>
                <a:defRPr/>
              </a:pPr>
              <a:t>‹#›</a:t>
            </a:fld>
            <a:endParaRPr lang="en-US"/>
          </a:p>
        </p:txBody>
      </p:sp>
    </p:spTree>
    <p:extLst>
      <p:ext uri="{BB962C8B-B14F-4D97-AF65-F5344CB8AC3E}">
        <p14:creationId xmlns:p14="http://schemas.microsoft.com/office/powerpoint/2010/main" val="2577263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B8EFA69-1EE1-448A-8A91-E8A56FA54B51}" type="slidenum">
              <a:rPr lang="en-US"/>
              <a:pPr>
                <a:defRPr/>
              </a:pPr>
              <a:t>‹#›</a:t>
            </a:fld>
            <a:endParaRPr lang="en-US"/>
          </a:p>
        </p:txBody>
      </p:sp>
    </p:spTree>
    <p:extLst>
      <p:ext uri="{BB962C8B-B14F-4D97-AF65-F5344CB8AC3E}">
        <p14:creationId xmlns:p14="http://schemas.microsoft.com/office/powerpoint/2010/main" val="3372375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F030A13-48E1-4822-8FE7-D577B886F29C}" type="slidenum">
              <a:rPr lang="en-US"/>
              <a:pPr>
                <a:defRPr/>
              </a:pPr>
              <a:t>‹#›</a:t>
            </a:fld>
            <a:endParaRPr lang="en-US"/>
          </a:p>
        </p:txBody>
      </p:sp>
    </p:spTree>
    <p:extLst>
      <p:ext uri="{BB962C8B-B14F-4D97-AF65-F5344CB8AC3E}">
        <p14:creationId xmlns:p14="http://schemas.microsoft.com/office/powerpoint/2010/main" val="2828360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74DC251-596F-4F7C-BBEF-5F1F51B2BF4B}" type="slidenum">
              <a:rPr lang="en-US"/>
              <a:pPr>
                <a:defRPr/>
              </a:pPr>
              <a:t>‹#›</a:t>
            </a:fld>
            <a:endParaRPr lang="en-US"/>
          </a:p>
        </p:txBody>
      </p:sp>
    </p:spTree>
    <p:extLst>
      <p:ext uri="{BB962C8B-B14F-4D97-AF65-F5344CB8AC3E}">
        <p14:creationId xmlns:p14="http://schemas.microsoft.com/office/powerpoint/2010/main" val="4255783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744B904-7EF2-48DB-88AB-653E1FBDF448}" type="slidenum">
              <a:rPr lang="en-US"/>
              <a:pPr>
                <a:defRPr/>
              </a:pPr>
              <a:t>‹#›</a:t>
            </a:fld>
            <a:endParaRPr lang="en-US"/>
          </a:p>
        </p:txBody>
      </p:sp>
    </p:spTree>
    <p:extLst>
      <p:ext uri="{BB962C8B-B14F-4D97-AF65-F5344CB8AC3E}">
        <p14:creationId xmlns:p14="http://schemas.microsoft.com/office/powerpoint/2010/main" val="3155909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C09FEE0-DBD2-4E0E-A410-44498A62E08F}" type="slidenum">
              <a:rPr lang="en-US"/>
              <a:pPr>
                <a:defRPr/>
              </a:pPr>
              <a:t>‹#›</a:t>
            </a:fld>
            <a:endParaRPr lang="en-US"/>
          </a:p>
        </p:txBody>
      </p:sp>
    </p:spTree>
    <p:extLst>
      <p:ext uri="{BB962C8B-B14F-4D97-AF65-F5344CB8AC3E}">
        <p14:creationId xmlns:p14="http://schemas.microsoft.com/office/powerpoint/2010/main" val="3917585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0834DDE-B24B-4A44-949E-D4E0A0D4EE02}" type="slidenum">
              <a:rPr lang="en-US"/>
              <a:pPr>
                <a:defRPr/>
              </a:pPr>
              <a:t>‹#›</a:t>
            </a:fld>
            <a:endParaRPr lang="en-US"/>
          </a:p>
        </p:txBody>
      </p:sp>
    </p:spTree>
    <p:extLst>
      <p:ext uri="{BB962C8B-B14F-4D97-AF65-F5344CB8AC3E}">
        <p14:creationId xmlns:p14="http://schemas.microsoft.com/office/powerpoint/2010/main" val="2879982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ABE25D1-8055-4BEF-83C2-F824956514E0}" type="slidenum">
              <a:rPr lang="en-US"/>
              <a:pPr>
                <a:defRPr/>
              </a:pPr>
              <a:t>‹#›</a:t>
            </a:fld>
            <a:endParaRPr lang="en-US"/>
          </a:p>
        </p:txBody>
      </p:sp>
    </p:spTree>
    <p:extLst>
      <p:ext uri="{BB962C8B-B14F-4D97-AF65-F5344CB8AC3E}">
        <p14:creationId xmlns:p14="http://schemas.microsoft.com/office/powerpoint/2010/main" val="822263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cs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cs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cs typeface="Arial" pitchFamily="34" charset="0"/>
              </a:defRPr>
            </a:lvl1pPr>
          </a:lstStyle>
          <a:p>
            <a:pPr>
              <a:defRPr/>
            </a:pPr>
            <a:fld id="{B51B5CEB-6ECA-4DA0-964B-6763E3D544C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senate.gov/artandhistory/art/common/image/Painting_31_00011.htm"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yale.edu/lawweb/avalon/states/va01.htm" TargetMode="Externa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byrd.senate.gov/hist_background/hist_answer/hist_answer.html" TargetMode="Externa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228600"/>
            <a:ext cx="7772400" cy="1470025"/>
          </a:xfrm>
        </p:spPr>
        <p:txBody>
          <a:bodyPr/>
          <a:lstStyle/>
          <a:p>
            <a:pPr eaLnBrk="1" hangingPunct="1"/>
            <a:r>
              <a:rPr lang="en-US" smtClean="0">
                <a:solidFill>
                  <a:schemeClr val="bg1"/>
                </a:solidFill>
              </a:rPr>
              <a:t>American Independence</a:t>
            </a:r>
          </a:p>
        </p:txBody>
      </p:sp>
      <p:sp>
        <p:nvSpPr>
          <p:cNvPr id="2051" name="Rectangle 3"/>
          <p:cNvSpPr>
            <a:spLocks noGrp="1" noChangeArrowheads="1"/>
          </p:cNvSpPr>
          <p:nvPr>
            <p:ph type="subTitle" idx="1"/>
          </p:nvPr>
        </p:nvSpPr>
        <p:spPr/>
        <p:txBody>
          <a:bodyPr/>
          <a:lstStyle/>
          <a:p>
            <a:pPr eaLnBrk="1" hangingPunct="1"/>
            <a:endParaRPr lang="en-US" smtClean="0">
              <a:solidFill>
                <a:schemeClr val="bg1"/>
              </a:solidFill>
            </a:endParaRPr>
          </a:p>
          <a:p>
            <a:pPr eaLnBrk="1" hangingPunct="1"/>
            <a:endParaRPr lang="en-US" smtClean="0">
              <a:solidFill>
                <a:schemeClr val="bg1"/>
              </a:solidFill>
            </a:endParaRPr>
          </a:p>
        </p:txBody>
      </p:sp>
      <p:pic>
        <p:nvPicPr>
          <p:cNvPr id="2052" name="Picture 5" descr="DeclarationInd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400175"/>
            <a:ext cx="6934200" cy="498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6"/>
          <p:cNvSpPr>
            <a:spLocks noGrp="1" noChangeArrowheads="1"/>
          </p:cNvSpPr>
          <p:nvPr>
            <p:ph type="title"/>
          </p:nvPr>
        </p:nvSpPr>
        <p:spPr/>
        <p:txBody>
          <a:bodyPr/>
          <a:lstStyle/>
          <a:p>
            <a:pPr eaLnBrk="1" hangingPunct="1"/>
            <a:r>
              <a:rPr lang="en-US" smtClean="0">
                <a:solidFill>
                  <a:schemeClr val="bg1"/>
                </a:solidFill>
              </a:rPr>
              <a:t>George Mason</a:t>
            </a:r>
          </a:p>
        </p:txBody>
      </p:sp>
      <p:sp>
        <p:nvSpPr>
          <p:cNvPr id="11267" name="Rectangle 1027"/>
          <p:cNvSpPr>
            <a:spLocks noGrp="1" noChangeArrowheads="1"/>
          </p:cNvSpPr>
          <p:nvPr>
            <p:ph type="body" sz="half" idx="1"/>
          </p:nvPr>
        </p:nvSpPr>
        <p:spPr>
          <a:xfrm>
            <a:off x="457200" y="1447800"/>
            <a:ext cx="4038600" cy="4876800"/>
          </a:xfrm>
        </p:spPr>
        <p:txBody>
          <a:bodyPr/>
          <a:lstStyle/>
          <a:p>
            <a:pPr eaLnBrk="1" hangingPunct="1"/>
            <a:r>
              <a:rPr lang="en-US" sz="2200" smtClean="0">
                <a:solidFill>
                  <a:schemeClr val="bg1"/>
                </a:solidFill>
              </a:rPr>
              <a:t>How do you have “all men are created equal” when you own slaves</a:t>
            </a:r>
          </a:p>
          <a:p>
            <a:pPr eaLnBrk="1" hangingPunct="1"/>
            <a:r>
              <a:rPr lang="en-US" sz="2200" smtClean="0">
                <a:solidFill>
                  <a:schemeClr val="bg1"/>
                </a:solidFill>
              </a:rPr>
              <a:t>On the floor of the House of Burgesses, George Mason explained that,  All men are free and independent and have certain inherent rights, but this could not be applied to slaves because they owned no property ; that they were in fact, themselves property.</a:t>
            </a:r>
            <a:r>
              <a:rPr lang="en-US" sz="2000" smtClean="0">
                <a:solidFill>
                  <a:schemeClr val="bg1"/>
                </a:solidFill>
              </a:rPr>
              <a:t> </a:t>
            </a:r>
            <a:r>
              <a:rPr lang="en-US" sz="1000" smtClean="0">
                <a:solidFill>
                  <a:schemeClr val="bg1"/>
                </a:solidFill>
              </a:rPr>
              <a:t>(from </a:t>
            </a:r>
            <a:r>
              <a:rPr lang="en-US" sz="1000" u="sng" smtClean="0">
                <a:solidFill>
                  <a:schemeClr val="bg1"/>
                </a:solidFill>
              </a:rPr>
              <a:t>Jefferson’s Pillow</a:t>
            </a:r>
            <a:r>
              <a:rPr lang="en-US" sz="1000" smtClean="0">
                <a:solidFill>
                  <a:schemeClr val="bg1"/>
                </a:solidFill>
              </a:rPr>
              <a:t> by Roger Wilkins , Beacon Press 2001, 30)</a:t>
            </a:r>
          </a:p>
        </p:txBody>
      </p:sp>
      <p:pic>
        <p:nvPicPr>
          <p:cNvPr id="11268" name="Picture 1031" descr="George Mason"/>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b="10768"/>
          <a:stretch>
            <a:fillRect/>
          </a:stretch>
        </p:blipFill>
        <p:spPr>
          <a:xfrm>
            <a:off x="5029200" y="1524000"/>
            <a:ext cx="3629025" cy="4648200"/>
          </a:xfr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1026"/>
          <p:cNvSpPr>
            <a:spLocks noGrp="1" noChangeArrowheads="1"/>
          </p:cNvSpPr>
          <p:nvPr>
            <p:ph type="title"/>
          </p:nvPr>
        </p:nvSpPr>
        <p:spPr/>
        <p:txBody>
          <a:bodyPr/>
          <a:lstStyle/>
          <a:p>
            <a:pPr eaLnBrk="1" hangingPunct="1"/>
            <a:r>
              <a:rPr lang="en-US" sz="3500" smtClean="0">
                <a:solidFill>
                  <a:schemeClr val="bg1"/>
                </a:solidFill>
              </a:rPr>
              <a:t>Patrick Henry</a:t>
            </a:r>
            <a:r>
              <a:rPr lang="en-US" sz="3200" smtClean="0">
                <a:solidFill>
                  <a:schemeClr val="bg1"/>
                </a:solidFill>
              </a:rPr>
              <a:t> </a:t>
            </a:r>
            <a:r>
              <a:rPr lang="en-US" sz="2000" smtClean="0">
                <a:solidFill>
                  <a:schemeClr val="bg1"/>
                </a:solidFill>
              </a:rPr>
              <a:t>from “Give me Liberty Speech</a:t>
            </a:r>
            <a:r>
              <a:rPr lang="en-US" sz="3200" smtClean="0">
                <a:solidFill>
                  <a:schemeClr val="bg1"/>
                </a:solidFill>
              </a:rPr>
              <a:t>” </a:t>
            </a:r>
            <a:r>
              <a:rPr lang="en-US" sz="2000" smtClean="0">
                <a:solidFill>
                  <a:schemeClr val="bg1"/>
                </a:solidFill>
              </a:rPr>
              <a:t>March 23, 1775 in the Virginia House of Burgesses</a:t>
            </a:r>
          </a:p>
        </p:txBody>
      </p:sp>
      <p:sp>
        <p:nvSpPr>
          <p:cNvPr id="101379" name="Rectangle 1027"/>
          <p:cNvSpPr>
            <a:spLocks noGrp="1" noChangeArrowheads="1"/>
          </p:cNvSpPr>
          <p:nvPr>
            <p:ph type="body" sz="half" idx="1"/>
          </p:nvPr>
        </p:nvSpPr>
        <p:spPr/>
        <p:txBody>
          <a:bodyPr/>
          <a:lstStyle/>
          <a:p>
            <a:pPr eaLnBrk="1" hangingPunct="1">
              <a:buFontTx/>
              <a:buNone/>
            </a:pPr>
            <a:r>
              <a:rPr lang="en-US" sz="2000" smtClean="0">
                <a:solidFill>
                  <a:schemeClr val="bg1"/>
                </a:solidFill>
              </a:rPr>
              <a:t>“The question before the House is an awful moment to this country… </a:t>
            </a:r>
            <a:r>
              <a:rPr lang="en-US" sz="2000" b="1" i="1" smtClean="0">
                <a:solidFill>
                  <a:srgbClr val="00FF00"/>
                </a:solidFill>
              </a:rPr>
              <a:t>I consider it nothing less than a question of freedom or slavery</a:t>
            </a:r>
            <a:r>
              <a:rPr lang="en-US" sz="2000" smtClean="0">
                <a:solidFill>
                  <a:srgbClr val="00FF00"/>
                </a:solidFill>
              </a:rPr>
              <a:t>… </a:t>
            </a:r>
            <a:r>
              <a:rPr lang="en-US" sz="2000" smtClean="0">
                <a:solidFill>
                  <a:schemeClr val="bg1"/>
                </a:solidFill>
              </a:rPr>
              <a:t>Is life so dear or peace so sweet, as to be purchased at the price of chains and slavery?  Forbid it almighty God!  I know not what course others may take, but as for me, give me liberty or give me death!”</a:t>
            </a:r>
          </a:p>
          <a:p>
            <a:pPr eaLnBrk="1" hangingPunct="1"/>
            <a:r>
              <a:rPr lang="en-US" sz="2000" smtClean="0">
                <a:solidFill>
                  <a:schemeClr val="bg1"/>
                </a:solidFill>
              </a:rPr>
              <a:t>To Henry, his right to property is worth dying for</a:t>
            </a:r>
          </a:p>
        </p:txBody>
      </p:sp>
      <p:grpSp>
        <p:nvGrpSpPr>
          <p:cNvPr id="12292" name="Group 1032"/>
          <p:cNvGrpSpPr>
            <a:grpSpLocks/>
          </p:cNvGrpSpPr>
          <p:nvPr/>
        </p:nvGrpSpPr>
        <p:grpSpPr bwMode="auto">
          <a:xfrm>
            <a:off x="0" y="2263775"/>
            <a:ext cx="9144000" cy="2286000"/>
            <a:chOff x="0" y="8640"/>
            <a:chExt cx="5760" cy="1440"/>
          </a:xfrm>
        </p:grpSpPr>
        <p:sp>
          <p:nvSpPr>
            <p:cNvPr id="12294" name="Rectangle 1029"/>
            <p:cNvSpPr>
              <a:spLocks noChangeArrowheads="1"/>
            </p:cNvSpPr>
            <p:nvPr/>
          </p:nvSpPr>
          <p:spPr bwMode="auto">
            <a:xfrm>
              <a:off x="0" y="8640"/>
              <a:ext cx="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
          <p:nvSpPr>
            <p:cNvPr id="12295" name="Rectangle 1030"/>
            <p:cNvSpPr>
              <a:spLocks noChangeArrowheads="1"/>
            </p:cNvSpPr>
            <p:nvPr/>
          </p:nvSpPr>
          <p:spPr bwMode="auto">
            <a:xfrm>
              <a:off x="0" y="8640"/>
              <a:ext cx="5760"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900">
                  <a:hlinkClick r:id="rId2"/>
                </a:rPr>
                <a:t>  </a:t>
              </a:r>
              <a:r>
                <a:rPr lang="en-US" sz="14400"/>
                <a:t> </a:t>
              </a:r>
              <a:r>
                <a:rPr lang="en-US" sz="900"/>
                <a:t>                                                          </a:t>
              </a:r>
            </a:p>
          </p:txBody>
        </p:sp>
      </p:grpSp>
      <p:pic>
        <p:nvPicPr>
          <p:cNvPr id="12293" name="Picture 1033" descr="Patrick Henry by George Bagby Matthews after Thomas Sully">
            <a:hlinkClick r:id="rId2"/>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4789488" y="1600200"/>
            <a:ext cx="3756025" cy="4525963"/>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animEffect transition="in" filter="blinds(horizontal)">
                                      <p:cBhvr>
                                        <p:cTn id="7" dur="500"/>
                                        <p:tgtEl>
                                          <p:spTgt spid="1013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1379">
                                            <p:txEl>
                                              <p:pRg st="1" end="1"/>
                                            </p:txEl>
                                          </p:spTgt>
                                        </p:tgtEl>
                                        <p:attrNameLst>
                                          <p:attrName>style.visibility</p:attrName>
                                        </p:attrNameLst>
                                      </p:cBhvr>
                                      <p:to>
                                        <p:strVal val="visible"/>
                                      </p:to>
                                    </p:set>
                                    <p:animEffect transition="in" filter="blinds(horizontal)">
                                      <p:cBhvr>
                                        <p:cTn id="12" dur="500"/>
                                        <p:tgtEl>
                                          <p:spTgt spid="1013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a:xfrm>
            <a:off x="0" y="274638"/>
            <a:ext cx="9144000" cy="1143000"/>
          </a:xfrm>
        </p:spPr>
        <p:txBody>
          <a:bodyPr/>
          <a:lstStyle/>
          <a:p>
            <a:pPr eaLnBrk="1" hangingPunct="1"/>
            <a:r>
              <a:rPr lang="en-US" sz="2000" smtClean="0">
                <a:solidFill>
                  <a:schemeClr val="bg1"/>
                </a:solidFill>
              </a:rPr>
              <a:t>from </a:t>
            </a:r>
            <a:r>
              <a:rPr lang="en-US" sz="3200" smtClean="0">
                <a:solidFill>
                  <a:schemeClr val="bg1"/>
                </a:solidFill>
              </a:rPr>
              <a:t>“Virginia Declaration of Rights” </a:t>
            </a:r>
            <a:r>
              <a:rPr lang="en-US" sz="2000" smtClean="0">
                <a:solidFill>
                  <a:schemeClr val="bg1"/>
                </a:solidFill>
              </a:rPr>
              <a:t>by George Mason (1776)</a:t>
            </a:r>
          </a:p>
        </p:txBody>
      </p:sp>
      <p:sp>
        <p:nvSpPr>
          <p:cNvPr id="13315" name="Rectangle 1027"/>
          <p:cNvSpPr>
            <a:spLocks noGrp="1" noChangeArrowheads="1"/>
          </p:cNvSpPr>
          <p:nvPr>
            <p:ph type="body" sz="half" idx="1"/>
          </p:nvPr>
        </p:nvSpPr>
        <p:spPr/>
        <p:txBody>
          <a:bodyPr/>
          <a:lstStyle/>
          <a:p>
            <a:pPr eaLnBrk="1" hangingPunct="1">
              <a:lnSpc>
                <a:spcPct val="90000"/>
              </a:lnSpc>
              <a:buFontTx/>
              <a:buNone/>
            </a:pPr>
            <a:r>
              <a:rPr lang="en-US" sz="2600" smtClean="0">
                <a:solidFill>
                  <a:schemeClr val="bg1"/>
                </a:solidFill>
              </a:rPr>
              <a:t>“That all men are by nature equally free and independent… and when they enter into society they cannot by any compact deprive… namely the enjoyment of life and liberty, </a:t>
            </a:r>
            <a:r>
              <a:rPr lang="en-US" sz="2600" b="1" i="1" smtClean="0">
                <a:solidFill>
                  <a:srgbClr val="00FF00"/>
                </a:solidFill>
              </a:rPr>
              <a:t>with the means of acquiring and possessing property</a:t>
            </a:r>
            <a:r>
              <a:rPr lang="en-US" sz="2600" smtClean="0">
                <a:solidFill>
                  <a:srgbClr val="00FF00"/>
                </a:solidFill>
              </a:rPr>
              <a:t>…”</a:t>
            </a:r>
          </a:p>
        </p:txBody>
      </p:sp>
      <p:grpSp>
        <p:nvGrpSpPr>
          <p:cNvPr id="13316" name="Group 1037"/>
          <p:cNvGrpSpPr>
            <a:grpSpLocks/>
          </p:cNvGrpSpPr>
          <p:nvPr/>
        </p:nvGrpSpPr>
        <p:grpSpPr bwMode="auto">
          <a:xfrm>
            <a:off x="-546100" y="-715963"/>
            <a:ext cx="8961438" cy="0"/>
            <a:chOff x="0" y="0"/>
            <a:chExt cx="5645" cy="0"/>
          </a:xfrm>
        </p:grpSpPr>
        <p:sp>
          <p:nvSpPr>
            <p:cNvPr id="13318" name="Rectangle 1036"/>
            <p:cNvSpPr>
              <a:spLocks noChangeArrowheads="1"/>
            </p:cNvSpPr>
            <p:nvPr/>
          </p:nvSpPr>
          <p:spPr bwMode="auto">
            <a:xfrm>
              <a:off x="0" y="0"/>
              <a:ext cx="5645"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19" name="Rectangle 1029"/>
            <p:cNvSpPr>
              <a:spLocks noChangeArrowheads="1"/>
            </p:cNvSpPr>
            <p:nvPr/>
          </p:nvSpPr>
          <p:spPr bwMode="auto">
            <a:xfrm>
              <a:off x="0" y="0"/>
              <a:ext cx="5645"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grpSp>
      <p:pic>
        <p:nvPicPr>
          <p:cNvPr id="13317" name="Picture 1038" descr="Draft for the Virginia Declaration of Rights 1"/>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l="2222" t="1587" r="2539" b="3175"/>
          <a:stretch>
            <a:fillRect/>
          </a:stretch>
        </p:blipFill>
        <p:spPr>
          <a:xfrm>
            <a:off x="4724400" y="1524000"/>
            <a:ext cx="4064000" cy="4876800"/>
          </a:xfr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US" smtClean="0">
                <a:solidFill>
                  <a:schemeClr val="bg1"/>
                </a:solidFill>
              </a:rPr>
              <a:t>If you can’t agree, fight!</a:t>
            </a:r>
          </a:p>
        </p:txBody>
      </p:sp>
      <p:sp>
        <p:nvSpPr>
          <p:cNvPr id="15363" name="Rectangle 5"/>
          <p:cNvSpPr>
            <a:spLocks noGrp="1" noChangeArrowheads="1"/>
          </p:cNvSpPr>
          <p:nvPr>
            <p:ph type="body" sz="half" idx="1"/>
          </p:nvPr>
        </p:nvSpPr>
        <p:spPr>
          <a:xfrm>
            <a:off x="457200" y="1600200"/>
            <a:ext cx="4038600" cy="4876800"/>
          </a:xfrm>
        </p:spPr>
        <p:txBody>
          <a:bodyPr/>
          <a:lstStyle/>
          <a:p>
            <a:pPr eaLnBrk="1" hangingPunct="1">
              <a:lnSpc>
                <a:spcPct val="90000"/>
              </a:lnSpc>
            </a:pPr>
            <a:r>
              <a:rPr lang="en-US" sz="2200" smtClean="0">
                <a:solidFill>
                  <a:schemeClr val="bg1"/>
                </a:solidFill>
              </a:rPr>
              <a:t>The American colonists disagreements with Great Britain over taxation and their rights as citizens continued through the 1760s and 1770s</a:t>
            </a:r>
          </a:p>
          <a:p>
            <a:pPr eaLnBrk="1" hangingPunct="1">
              <a:lnSpc>
                <a:spcPct val="90000"/>
              </a:lnSpc>
            </a:pPr>
            <a:r>
              <a:rPr lang="en-US" sz="2200" smtClean="0">
                <a:solidFill>
                  <a:schemeClr val="bg1"/>
                </a:solidFill>
              </a:rPr>
              <a:t>In 1775, those disagreements turned to armed conflict, starting with the Battles of Lexington and Concord and Bunker Hill, near Boston</a:t>
            </a:r>
          </a:p>
          <a:p>
            <a:pPr eaLnBrk="1" hangingPunct="1">
              <a:lnSpc>
                <a:spcPct val="90000"/>
              </a:lnSpc>
            </a:pPr>
            <a:r>
              <a:rPr lang="en-US" sz="2200" smtClean="0">
                <a:solidFill>
                  <a:schemeClr val="bg1"/>
                </a:solidFill>
              </a:rPr>
              <a:t>This would, of course, become the American Revolution</a:t>
            </a:r>
            <a:endParaRPr lang="en-US" sz="2000" smtClean="0">
              <a:solidFill>
                <a:schemeClr val="bg1"/>
              </a:solidFill>
            </a:endParaRPr>
          </a:p>
        </p:txBody>
      </p:sp>
      <p:pic>
        <p:nvPicPr>
          <p:cNvPr id="15364" name="Picture 8" descr="image002"/>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552950" y="1752600"/>
            <a:ext cx="4183063" cy="42672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smtClean="0">
                <a:solidFill>
                  <a:schemeClr val="bg1"/>
                </a:solidFill>
              </a:rPr>
              <a:t>What are we fighting for?</a:t>
            </a:r>
          </a:p>
        </p:txBody>
      </p:sp>
      <p:sp>
        <p:nvSpPr>
          <p:cNvPr id="16387" name="Rectangle 6"/>
          <p:cNvSpPr>
            <a:spLocks noGrp="1" noChangeArrowheads="1"/>
          </p:cNvSpPr>
          <p:nvPr>
            <p:ph type="body" sz="half" idx="2"/>
          </p:nvPr>
        </p:nvSpPr>
        <p:spPr>
          <a:xfrm>
            <a:off x="4648200" y="1600200"/>
            <a:ext cx="4267200" cy="4525963"/>
          </a:xfrm>
        </p:spPr>
        <p:txBody>
          <a:bodyPr/>
          <a:lstStyle/>
          <a:p>
            <a:pPr eaLnBrk="1" hangingPunct="1"/>
            <a:r>
              <a:rPr lang="en-US" sz="2200" smtClean="0">
                <a:solidFill>
                  <a:schemeClr val="bg1"/>
                </a:solidFill>
              </a:rPr>
              <a:t>The 2</a:t>
            </a:r>
            <a:r>
              <a:rPr lang="en-US" sz="2200" baseline="30000" smtClean="0">
                <a:solidFill>
                  <a:schemeClr val="bg1"/>
                </a:solidFill>
              </a:rPr>
              <a:t>nd</a:t>
            </a:r>
            <a:r>
              <a:rPr lang="en-US" sz="2200" smtClean="0">
                <a:solidFill>
                  <a:schemeClr val="bg1"/>
                </a:solidFill>
              </a:rPr>
              <a:t> Continental Congress met in Philadelphia to decide what all the colonies would do about this crisis</a:t>
            </a:r>
          </a:p>
          <a:p>
            <a:pPr eaLnBrk="1" hangingPunct="1"/>
            <a:r>
              <a:rPr lang="en-US" sz="2200" smtClean="0">
                <a:solidFill>
                  <a:schemeClr val="bg1"/>
                </a:solidFill>
              </a:rPr>
              <a:t>After much debate, it was decided to officially declare independence from Britain and make clear why they are separating</a:t>
            </a:r>
          </a:p>
          <a:p>
            <a:pPr eaLnBrk="1" hangingPunct="1"/>
            <a:r>
              <a:rPr lang="en-US" sz="2200" b="1" i="1" u="sng" smtClean="0">
                <a:solidFill>
                  <a:srgbClr val="FFFF00"/>
                </a:solidFill>
              </a:rPr>
              <a:t>Thomas Jefferson</a:t>
            </a:r>
            <a:r>
              <a:rPr lang="en-US" sz="2200" smtClean="0">
                <a:solidFill>
                  <a:srgbClr val="FFFF00"/>
                </a:solidFill>
              </a:rPr>
              <a:t> </a:t>
            </a:r>
            <a:r>
              <a:rPr lang="en-US" sz="2200" smtClean="0">
                <a:solidFill>
                  <a:schemeClr val="bg1"/>
                </a:solidFill>
              </a:rPr>
              <a:t>was chosen to head the committee that would write the </a:t>
            </a:r>
            <a:r>
              <a:rPr lang="en-US" sz="2200" b="1" smtClean="0">
                <a:solidFill>
                  <a:schemeClr val="bg1"/>
                </a:solidFill>
              </a:rPr>
              <a:t>Declaration of Independence</a:t>
            </a:r>
          </a:p>
          <a:p>
            <a:pPr eaLnBrk="1" hangingPunct="1"/>
            <a:endParaRPr lang="en-US" sz="2000" smtClean="0"/>
          </a:p>
        </p:txBody>
      </p:sp>
      <p:pic>
        <p:nvPicPr>
          <p:cNvPr id="16388" name="Picture 8" descr="31_00006"/>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79425" y="1524000"/>
            <a:ext cx="3838575" cy="487680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p:txBody>
          <a:bodyPr/>
          <a:lstStyle/>
          <a:p>
            <a:pPr eaLnBrk="1" hangingPunct="1"/>
            <a:r>
              <a:rPr lang="en-US" smtClean="0">
                <a:solidFill>
                  <a:schemeClr val="bg1"/>
                </a:solidFill>
              </a:rPr>
              <a:t>Why Independence?</a:t>
            </a:r>
          </a:p>
        </p:txBody>
      </p:sp>
      <p:sp>
        <p:nvSpPr>
          <p:cNvPr id="39941" name="Rectangle 5"/>
          <p:cNvSpPr>
            <a:spLocks noGrp="1" noChangeArrowheads="1"/>
          </p:cNvSpPr>
          <p:nvPr>
            <p:ph type="body" sz="half" idx="1"/>
          </p:nvPr>
        </p:nvSpPr>
        <p:spPr>
          <a:xfrm>
            <a:off x="228600" y="1371600"/>
            <a:ext cx="4267200" cy="5181600"/>
          </a:xfrm>
        </p:spPr>
        <p:txBody>
          <a:bodyPr/>
          <a:lstStyle/>
          <a:p>
            <a:pPr eaLnBrk="1" hangingPunct="1"/>
            <a:r>
              <a:rPr lang="en-US" sz="2200" smtClean="0">
                <a:solidFill>
                  <a:schemeClr val="bg1"/>
                </a:solidFill>
              </a:rPr>
              <a:t>The Declaration starts with a bold statement, rejecting the divine right of Kings to rule</a:t>
            </a:r>
          </a:p>
          <a:p>
            <a:pPr eaLnBrk="1" hangingPunct="1"/>
            <a:r>
              <a:rPr lang="en-US" sz="2000" i="1" smtClean="0">
                <a:solidFill>
                  <a:schemeClr val="bg1"/>
                </a:solidFill>
              </a:rPr>
              <a:t>“We hold these truths to be </a:t>
            </a:r>
            <a:r>
              <a:rPr lang="en-US" sz="2000" b="1" i="1" smtClean="0">
                <a:solidFill>
                  <a:srgbClr val="FFFF00"/>
                </a:solidFill>
              </a:rPr>
              <a:t>self-evident</a:t>
            </a:r>
            <a:r>
              <a:rPr lang="en-US" sz="2000" i="1" smtClean="0">
                <a:solidFill>
                  <a:schemeClr val="bg1"/>
                </a:solidFill>
              </a:rPr>
              <a:t>, that all men are created equal, that they are </a:t>
            </a:r>
            <a:r>
              <a:rPr lang="en-US" sz="2000" b="1" i="1" smtClean="0">
                <a:solidFill>
                  <a:srgbClr val="00FF00"/>
                </a:solidFill>
              </a:rPr>
              <a:t>endowed by their Creator</a:t>
            </a:r>
            <a:r>
              <a:rPr lang="en-US" sz="2000" i="1" smtClean="0">
                <a:solidFill>
                  <a:srgbClr val="00FF00"/>
                </a:solidFill>
              </a:rPr>
              <a:t> </a:t>
            </a:r>
            <a:r>
              <a:rPr lang="en-US" sz="2000" b="1" i="1" smtClean="0">
                <a:solidFill>
                  <a:srgbClr val="00FF00"/>
                </a:solidFill>
              </a:rPr>
              <a:t>with certain </a:t>
            </a:r>
            <a:r>
              <a:rPr lang="en-US" sz="2000" b="1" i="1" smtClean="0">
                <a:solidFill>
                  <a:srgbClr val="FFFF00"/>
                </a:solidFill>
              </a:rPr>
              <a:t>unalienable</a:t>
            </a:r>
            <a:r>
              <a:rPr lang="en-US" sz="2000" b="1" i="1" smtClean="0">
                <a:solidFill>
                  <a:srgbClr val="FF0000"/>
                </a:solidFill>
              </a:rPr>
              <a:t> </a:t>
            </a:r>
            <a:r>
              <a:rPr lang="en-US" sz="2000" b="1" i="1" smtClean="0">
                <a:solidFill>
                  <a:srgbClr val="00FF00"/>
                </a:solidFill>
              </a:rPr>
              <a:t>Rights</a:t>
            </a:r>
            <a:r>
              <a:rPr lang="en-US" sz="2000" i="1" smtClean="0">
                <a:solidFill>
                  <a:schemeClr val="bg1"/>
                </a:solidFill>
              </a:rPr>
              <a:t>, that among these are Life, Liberty and the pursuit of Happiness”</a:t>
            </a:r>
            <a:r>
              <a:rPr lang="en-US" sz="2000" smtClean="0">
                <a:solidFill>
                  <a:schemeClr val="bg1"/>
                </a:solidFill>
              </a:rPr>
              <a:t> </a:t>
            </a:r>
          </a:p>
          <a:p>
            <a:pPr eaLnBrk="1" hangingPunct="1"/>
            <a:r>
              <a:rPr lang="en-US" sz="2200" smtClean="0">
                <a:solidFill>
                  <a:schemeClr val="bg1"/>
                </a:solidFill>
              </a:rPr>
              <a:t>It declares that people have </a:t>
            </a:r>
            <a:r>
              <a:rPr lang="en-US" sz="2200" b="1" smtClean="0">
                <a:solidFill>
                  <a:schemeClr val="bg1"/>
                </a:solidFill>
              </a:rPr>
              <a:t>“</a:t>
            </a:r>
            <a:r>
              <a:rPr lang="en-US" sz="2200" b="1" u="sng" smtClean="0">
                <a:solidFill>
                  <a:srgbClr val="FFFF00"/>
                </a:solidFill>
              </a:rPr>
              <a:t>natural rights</a:t>
            </a:r>
            <a:r>
              <a:rPr lang="en-US" sz="2200" b="1" smtClean="0">
                <a:solidFill>
                  <a:schemeClr val="bg1"/>
                </a:solidFill>
              </a:rPr>
              <a:t>”, that are </a:t>
            </a:r>
            <a:r>
              <a:rPr lang="en-US" sz="2200" b="1" i="1" smtClean="0">
                <a:solidFill>
                  <a:schemeClr val="bg1"/>
                </a:solidFill>
              </a:rPr>
              <a:t>given by God, and cannot be taken away by government</a:t>
            </a:r>
            <a:r>
              <a:rPr lang="en-US" sz="2200" smtClean="0">
                <a:solidFill>
                  <a:schemeClr val="bg1"/>
                </a:solidFill>
              </a:rPr>
              <a:t>, even a King</a:t>
            </a:r>
          </a:p>
          <a:p>
            <a:pPr eaLnBrk="1" hangingPunct="1"/>
            <a:endParaRPr lang="en-US" sz="2200" smtClean="0">
              <a:solidFill>
                <a:schemeClr val="bg1"/>
              </a:solidFill>
            </a:endParaRPr>
          </a:p>
        </p:txBody>
      </p:sp>
      <p:pic>
        <p:nvPicPr>
          <p:cNvPr id="17412" name="Picture 10" descr="decori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a:xfrm>
            <a:off x="4953000" y="1447800"/>
            <a:ext cx="3984625" cy="4876800"/>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9941">
                                            <p:txEl>
                                              <p:pRg st="0" end="0"/>
                                            </p:txEl>
                                          </p:spTgt>
                                        </p:tgtEl>
                                        <p:attrNameLst>
                                          <p:attrName>style.visibility</p:attrName>
                                        </p:attrNameLst>
                                      </p:cBhvr>
                                      <p:to>
                                        <p:strVal val="visible"/>
                                      </p:to>
                                    </p:set>
                                    <p:animEffect transition="in" filter="blinds(horizontal)">
                                      <p:cBhvr>
                                        <p:cTn id="7" dur="500"/>
                                        <p:tgtEl>
                                          <p:spTgt spid="3994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9941">
                                            <p:txEl>
                                              <p:pRg st="1" end="1"/>
                                            </p:txEl>
                                          </p:spTgt>
                                        </p:tgtEl>
                                        <p:attrNameLst>
                                          <p:attrName>style.visibility</p:attrName>
                                        </p:attrNameLst>
                                      </p:cBhvr>
                                      <p:to>
                                        <p:strVal val="visible"/>
                                      </p:to>
                                    </p:set>
                                    <p:animEffect transition="in" filter="blinds(horizontal)">
                                      <p:cBhvr>
                                        <p:cTn id="12" dur="500"/>
                                        <p:tgtEl>
                                          <p:spTgt spid="3994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9941">
                                            <p:txEl>
                                              <p:pRg st="2" end="2"/>
                                            </p:txEl>
                                          </p:spTgt>
                                        </p:tgtEl>
                                        <p:attrNameLst>
                                          <p:attrName>style.visibility</p:attrName>
                                        </p:attrNameLst>
                                      </p:cBhvr>
                                      <p:to>
                                        <p:strVal val="visible"/>
                                      </p:to>
                                    </p:set>
                                    <p:animEffect transition="in" filter="blinds(horizontal)">
                                      <p:cBhvr>
                                        <p:cTn id="17" dur="500"/>
                                        <p:tgtEl>
                                          <p:spTgt spid="3994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026"/>
          <p:cNvSpPr>
            <a:spLocks noGrp="1" noChangeArrowheads="1"/>
          </p:cNvSpPr>
          <p:nvPr>
            <p:ph type="title"/>
          </p:nvPr>
        </p:nvSpPr>
        <p:spPr/>
        <p:txBody>
          <a:bodyPr/>
          <a:lstStyle/>
          <a:p>
            <a:pPr eaLnBrk="1" hangingPunct="1"/>
            <a:r>
              <a:rPr lang="en-US" smtClean="0">
                <a:solidFill>
                  <a:schemeClr val="bg1"/>
                </a:solidFill>
              </a:rPr>
              <a:t>Natural Rights</a:t>
            </a:r>
          </a:p>
        </p:txBody>
      </p:sp>
      <p:sp>
        <p:nvSpPr>
          <p:cNvPr id="18435" name="Rectangle 1028"/>
          <p:cNvSpPr>
            <a:spLocks noGrp="1" noChangeArrowheads="1"/>
          </p:cNvSpPr>
          <p:nvPr>
            <p:ph type="body" sz="half" idx="2"/>
          </p:nvPr>
        </p:nvSpPr>
        <p:spPr/>
        <p:txBody>
          <a:bodyPr/>
          <a:lstStyle/>
          <a:p>
            <a:pPr eaLnBrk="1" hangingPunct="1">
              <a:lnSpc>
                <a:spcPct val="90000"/>
              </a:lnSpc>
            </a:pPr>
            <a:r>
              <a:rPr lang="en-US" sz="2000" smtClean="0">
                <a:solidFill>
                  <a:schemeClr val="bg1"/>
                </a:solidFill>
              </a:rPr>
              <a:t>Jefferson was influenced heavily by British political philosopher </a:t>
            </a:r>
            <a:r>
              <a:rPr lang="en-US" sz="2000" b="1" smtClean="0">
                <a:solidFill>
                  <a:schemeClr val="bg1"/>
                </a:solidFill>
              </a:rPr>
              <a:t>John Locke</a:t>
            </a:r>
            <a:r>
              <a:rPr lang="en-US" sz="2000" smtClean="0">
                <a:solidFill>
                  <a:schemeClr val="bg1"/>
                </a:solidFill>
              </a:rPr>
              <a:t> in his ideas of “natural rights”</a:t>
            </a:r>
          </a:p>
          <a:p>
            <a:pPr eaLnBrk="1" hangingPunct="1">
              <a:lnSpc>
                <a:spcPct val="90000"/>
              </a:lnSpc>
            </a:pPr>
            <a:r>
              <a:rPr lang="en-US" sz="2000" smtClean="0">
                <a:solidFill>
                  <a:schemeClr val="bg1"/>
                </a:solidFill>
              </a:rPr>
              <a:t>Locke wrote, “To understand Political power right, and derive it from its original, we must consider what state of nature all men are naturally in… a state of perfect freedom to order their actions and dispose of their professions as they think fit… </a:t>
            </a:r>
            <a:r>
              <a:rPr lang="en-US" sz="2000" b="1" i="1" smtClean="0">
                <a:solidFill>
                  <a:srgbClr val="00FF00"/>
                </a:solidFill>
              </a:rPr>
              <a:t>without asking leave or depending on the will of any other man</a:t>
            </a:r>
            <a:r>
              <a:rPr lang="en-US" sz="2000" smtClean="0">
                <a:solidFill>
                  <a:schemeClr val="bg1"/>
                </a:solidFill>
              </a:rPr>
              <a:t>.”</a:t>
            </a:r>
          </a:p>
        </p:txBody>
      </p:sp>
      <p:pic>
        <p:nvPicPr>
          <p:cNvPr id="18436" name="Picture 1031" descr="http://www.marxists.org/glossary/people/l/pics/locke.jp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533400" y="1447800"/>
            <a:ext cx="3686175" cy="4906963"/>
          </a:xfr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pPr eaLnBrk="1" hangingPunct="1"/>
            <a:r>
              <a:rPr lang="en-US" smtClean="0">
                <a:solidFill>
                  <a:schemeClr val="bg1"/>
                </a:solidFill>
              </a:rPr>
              <a:t>A surprising rough draft</a:t>
            </a:r>
          </a:p>
        </p:txBody>
      </p:sp>
      <p:sp>
        <p:nvSpPr>
          <p:cNvPr id="49157" name="Rectangle 5"/>
          <p:cNvSpPr>
            <a:spLocks noGrp="1" noChangeArrowheads="1"/>
          </p:cNvSpPr>
          <p:nvPr>
            <p:ph type="body" sz="half" idx="1"/>
          </p:nvPr>
        </p:nvSpPr>
        <p:spPr>
          <a:xfrm>
            <a:off x="381000" y="1219200"/>
            <a:ext cx="8382000" cy="4525963"/>
          </a:xfrm>
        </p:spPr>
        <p:txBody>
          <a:bodyPr/>
          <a:lstStyle/>
          <a:p>
            <a:pPr eaLnBrk="1" hangingPunct="1">
              <a:lnSpc>
                <a:spcPct val="80000"/>
              </a:lnSpc>
            </a:pPr>
            <a:r>
              <a:rPr lang="en-US" sz="2000" i="1" smtClean="0">
                <a:solidFill>
                  <a:schemeClr val="bg1"/>
                </a:solidFill>
              </a:rPr>
              <a:t>“He has </a:t>
            </a:r>
            <a:r>
              <a:rPr lang="en-US" sz="2000" i="1" smtClean="0">
                <a:solidFill>
                  <a:srgbClr val="00FF00"/>
                </a:solidFill>
              </a:rPr>
              <a:t>waged cruel war against human nature itself, violating it’s most sacred rights of life and liberty </a:t>
            </a:r>
            <a:r>
              <a:rPr lang="en-US" sz="2000" i="1" smtClean="0">
                <a:solidFill>
                  <a:schemeClr val="bg1"/>
                </a:solidFill>
              </a:rPr>
              <a:t>in the persons of a distant people who never offended him, captivating &amp; carrying them into slavery in another hemisphere, or to incur miserable death in their transportation thither…”</a:t>
            </a:r>
          </a:p>
          <a:p>
            <a:pPr eaLnBrk="1" hangingPunct="1">
              <a:lnSpc>
                <a:spcPct val="80000"/>
              </a:lnSpc>
            </a:pPr>
            <a:r>
              <a:rPr lang="en-US" sz="2000" smtClean="0">
                <a:solidFill>
                  <a:schemeClr val="bg1"/>
                </a:solidFill>
              </a:rPr>
              <a:t>Jefferson is blaming the King (and previous kings) for slavery. </a:t>
            </a:r>
          </a:p>
          <a:p>
            <a:pPr eaLnBrk="1" hangingPunct="1">
              <a:lnSpc>
                <a:spcPct val="80000"/>
              </a:lnSpc>
            </a:pPr>
            <a:r>
              <a:rPr lang="en-US" sz="2000" i="1" smtClean="0">
                <a:solidFill>
                  <a:schemeClr val="bg1"/>
                </a:solidFill>
              </a:rPr>
              <a:t>“Determined to keep open a market where MEN should be bought &amp; sold,</a:t>
            </a:r>
            <a:r>
              <a:rPr lang="en-US" sz="2000" smtClean="0">
                <a:solidFill>
                  <a:schemeClr val="bg1"/>
                </a:solidFill>
              </a:rPr>
              <a:t> </a:t>
            </a:r>
            <a:r>
              <a:rPr lang="en-US" sz="2000" i="1" smtClean="0">
                <a:solidFill>
                  <a:schemeClr val="bg1"/>
                </a:solidFill>
              </a:rPr>
              <a:t>This…is the warfare of the </a:t>
            </a:r>
            <a:r>
              <a:rPr lang="en-US" sz="2000" i="1" smtClean="0">
                <a:solidFill>
                  <a:srgbClr val="FFFF00"/>
                </a:solidFill>
              </a:rPr>
              <a:t>CHRISTIAN </a:t>
            </a:r>
            <a:r>
              <a:rPr lang="en-US" sz="2000" i="1" smtClean="0">
                <a:solidFill>
                  <a:schemeClr val="bg1"/>
                </a:solidFill>
              </a:rPr>
              <a:t>king of Great Britain…he has prostituted his negative for suppressing every legislative attempt to prohibit or to restrain this execrable commerce.</a:t>
            </a:r>
          </a:p>
          <a:p>
            <a:pPr eaLnBrk="1" hangingPunct="1">
              <a:lnSpc>
                <a:spcPct val="80000"/>
              </a:lnSpc>
            </a:pPr>
            <a:r>
              <a:rPr lang="en-US" sz="2000" smtClean="0">
                <a:solidFill>
                  <a:schemeClr val="bg1"/>
                </a:solidFill>
              </a:rPr>
              <a:t>Jefferson is not only blaming the British system for the past, but for the present as well.  He claims that it is the British government that has prevented the slave trade from ending and continues to force it upon her colonies. </a:t>
            </a:r>
            <a:r>
              <a:rPr lang="en-US" sz="2000" i="1" smtClean="0">
                <a:solidFill>
                  <a:schemeClr val="bg1"/>
                </a:solidFill>
              </a:rPr>
              <a:t>   </a:t>
            </a:r>
            <a:r>
              <a:rPr lang="en-US" sz="2000" smtClean="0">
                <a:solidFill>
                  <a:schemeClr val="bg1"/>
                </a:solidFill>
              </a:rPr>
              <a:t>He is calling the King a hypocrite by emphasizing his connection to the Church of England, by referring to him as “Christian”</a:t>
            </a:r>
          </a:p>
        </p:txBody>
      </p:sp>
      <p:pic>
        <p:nvPicPr>
          <p:cNvPr id="19460" name="Picture 13" descr="flag_13ross.gif (2950 bytes)"/>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3886200" y="5257800"/>
            <a:ext cx="1828800" cy="1371600"/>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9157">
                                            <p:txEl>
                                              <p:pRg st="0" end="0"/>
                                            </p:txEl>
                                          </p:spTgt>
                                        </p:tgtEl>
                                        <p:attrNameLst>
                                          <p:attrName>style.visibility</p:attrName>
                                        </p:attrNameLst>
                                      </p:cBhvr>
                                      <p:to>
                                        <p:strVal val="visible"/>
                                      </p:to>
                                    </p:set>
                                    <p:animEffect transition="in" filter="blinds(horizontal)">
                                      <p:cBhvr>
                                        <p:cTn id="7" dur="500"/>
                                        <p:tgtEl>
                                          <p:spTgt spid="4915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9157">
                                            <p:txEl>
                                              <p:pRg st="1" end="1"/>
                                            </p:txEl>
                                          </p:spTgt>
                                        </p:tgtEl>
                                        <p:attrNameLst>
                                          <p:attrName>style.visibility</p:attrName>
                                        </p:attrNameLst>
                                      </p:cBhvr>
                                      <p:to>
                                        <p:strVal val="visible"/>
                                      </p:to>
                                    </p:set>
                                    <p:animEffect transition="in" filter="blinds(horizontal)">
                                      <p:cBhvr>
                                        <p:cTn id="12" dur="500"/>
                                        <p:tgtEl>
                                          <p:spTgt spid="4915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9157">
                                            <p:txEl>
                                              <p:pRg st="2" end="2"/>
                                            </p:txEl>
                                          </p:spTgt>
                                        </p:tgtEl>
                                        <p:attrNameLst>
                                          <p:attrName>style.visibility</p:attrName>
                                        </p:attrNameLst>
                                      </p:cBhvr>
                                      <p:to>
                                        <p:strVal val="visible"/>
                                      </p:to>
                                    </p:set>
                                    <p:animEffect transition="in" filter="blinds(horizontal)">
                                      <p:cBhvr>
                                        <p:cTn id="17" dur="500"/>
                                        <p:tgtEl>
                                          <p:spTgt spid="4915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9157">
                                            <p:txEl>
                                              <p:pRg st="3" end="3"/>
                                            </p:txEl>
                                          </p:spTgt>
                                        </p:tgtEl>
                                        <p:attrNameLst>
                                          <p:attrName>style.visibility</p:attrName>
                                        </p:attrNameLst>
                                      </p:cBhvr>
                                      <p:to>
                                        <p:strVal val="visible"/>
                                      </p:to>
                                    </p:set>
                                    <p:animEffect transition="in" filter="blinds(horizontal)">
                                      <p:cBhvr>
                                        <p:cTn id="22" dur="500"/>
                                        <p:tgtEl>
                                          <p:spTgt spid="4915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7"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26"/>
          <p:cNvSpPr>
            <a:spLocks noGrp="1" noChangeArrowheads="1"/>
          </p:cNvSpPr>
          <p:nvPr>
            <p:ph type="title"/>
          </p:nvPr>
        </p:nvSpPr>
        <p:spPr/>
        <p:txBody>
          <a:bodyPr/>
          <a:lstStyle/>
          <a:p>
            <a:pPr eaLnBrk="1" hangingPunct="1"/>
            <a:r>
              <a:rPr lang="en-US" smtClean="0">
                <a:solidFill>
                  <a:schemeClr val="bg1"/>
                </a:solidFill>
              </a:rPr>
              <a:t>John Adams</a:t>
            </a:r>
          </a:p>
        </p:txBody>
      </p:sp>
      <p:sp>
        <p:nvSpPr>
          <p:cNvPr id="20483" name="Rectangle 1027"/>
          <p:cNvSpPr>
            <a:spLocks noGrp="1" noChangeArrowheads="1"/>
          </p:cNvSpPr>
          <p:nvPr>
            <p:ph type="body" sz="half" idx="2"/>
          </p:nvPr>
        </p:nvSpPr>
        <p:spPr>
          <a:xfrm>
            <a:off x="4876800" y="1600200"/>
            <a:ext cx="4038600" cy="4800600"/>
          </a:xfrm>
        </p:spPr>
        <p:txBody>
          <a:bodyPr/>
          <a:lstStyle/>
          <a:p>
            <a:pPr eaLnBrk="1" hangingPunct="1">
              <a:lnSpc>
                <a:spcPct val="90000"/>
              </a:lnSpc>
            </a:pPr>
            <a:r>
              <a:rPr lang="en-US" sz="2000" smtClean="0">
                <a:solidFill>
                  <a:schemeClr val="bg1"/>
                </a:solidFill>
              </a:rPr>
              <a:t>John Adams of Massachusetts was part of the committee in charge of writing the Declaration and was very much against slavery.</a:t>
            </a:r>
          </a:p>
          <a:p>
            <a:pPr eaLnBrk="1" hangingPunct="1">
              <a:lnSpc>
                <a:spcPct val="90000"/>
              </a:lnSpc>
              <a:buFontTx/>
              <a:buNone/>
            </a:pPr>
            <a:r>
              <a:rPr lang="en-US" sz="2000" i="1" smtClean="0">
                <a:solidFill>
                  <a:schemeClr val="bg1"/>
                </a:solidFill>
              </a:rPr>
              <a:t>“I was delighted with its high tone and flights of oratory with which it abounded, especially concerning Negro slavery, which, though I knew his southern brethren would never suffer to pass in Congress, I certainly would never oppose…”</a:t>
            </a:r>
            <a:r>
              <a:rPr lang="en-US" sz="2000" smtClean="0">
                <a:solidFill>
                  <a:schemeClr val="bg1"/>
                </a:solidFill>
              </a:rPr>
              <a:t> </a:t>
            </a:r>
            <a:r>
              <a:rPr lang="en-US" sz="1400" smtClean="0">
                <a:solidFill>
                  <a:schemeClr val="bg1"/>
                </a:solidFill>
              </a:rPr>
              <a:t>(Adams writing from 1776, taken from </a:t>
            </a:r>
            <a:r>
              <a:rPr lang="en-US" sz="1400" u="sng" smtClean="0">
                <a:solidFill>
                  <a:schemeClr val="bg1"/>
                </a:solidFill>
              </a:rPr>
              <a:t>John Adams</a:t>
            </a:r>
            <a:r>
              <a:rPr lang="en-US" sz="1400" smtClean="0">
                <a:solidFill>
                  <a:schemeClr val="bg1"/>
                </a:solidFill>
              </a:rPr>
              <a:t> by David McCullough, Simon &amp; Schuster; 2001, p.121)</a:t>
            </a:r>
          </a:p>
        </p:txBody>
      </p:sp>
      <p:pic>
        <p:nvPicPr>
          <p:cNvPr id="20484" name="Picture 1028" descr="John Adams, second President of the United States, 1828(?)."/>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228600" y="1524000"/>
            <a:ext cx="4648200" cy="464820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a:xfrm>
            <a:off x="152400" y="274638"/>
            <a:ext cx="8763000" cy="1143000"/>
          </a:xfrm>
        </p:spPr>
        <p:txBody>
          <a:bodyPr/>
          <a:lstStyle/>
          <a:p>
            <a:pPr eaLnBrk="1" hangingPunct="1"/>
            <a:r>
              <a:rPr lang="en-US" smtClean="0">
                <a:solidFill>
                  <a:schemeClr val="bg1"/>
                </a:solidFill>
              </a:rPr>
              <a:t>Now, it’s personal!</a:t>
            </a:r>
          </a:p>
        </p:txBody>
      </p:sp>
      <p:sp>
        <p:nvSpPr>
          <p:cNvPr id="24579" name="Rectangle 5"/>
          <p:cNvSpPr>
            <a:spLocks noGrp="1" noChangeArrowheads="1"/>
          </p:cNvSpPr>
          <p:nvPr>
            <p:ph type="body" sz="half" idx="1"/>
          </p:nvPr>
        </p:nvSpPr>
        <p:spPr>
          <a:xfrm>
            <a:off x="228600" y="1600200"/>
            <a:ext cx="4267200" cy="4876800"/>
          </a:xfrm>
        </p:spPr>
        <p:txBody>
          <a:bodyPr/>
          <a:lstStyle/>
          <a:p>
            <a:pPr eaLnBrk="1" hangingPunct="1">
              <a:lnSpc>
                <a:spcPct val="90000"/>
              </a:lnSpc>
            </a:pPr>
            <a:r>
              <a:rPr lang="en-US" sz="2200" smtClean="0">
                <a:solidFill>
                  <a:schemeClr val="bg1"/>
                </a:solidFill>
              </a:rPr>
              <a:t>The Declaration goes on to declare that King George III has violated these natural rights</a:t>
            </a:r>
          </a:p>
          <a:p>
            <a:pPr eaLnBrk="1" hangingPunct="1">
              <a:lnSpc>
                <a:spcPct val="90000"/>
              </a:lnSpc>
            </a:pPr>
            <a:r>
              <a:rPr lang="en-US" sz="2000" i="1" smtClean="0">
                <a:solidFill>
                  <a:schemeClr val="bg1"/>
                </a:solidFill>
              </a:rPr>
              <a:t>“The history of the </a:t>
            </a:r>
            <a:r>
              <a:rPr lang="en-US" sz="2000" i="1" smtClean="0">
                <a:solidFill>
                  <a:srgbClr val="00FF00"/>
                </a:solidFill>
              </a:rPr>
              <a:t>present King of Great Britain</a:t>
            </a:r>
            <a:r>
              <a:rPr lang="en-US" sz="2000" i="1" smtClean="0">
                <a:solidFill>
                  <a:schemeClr val="bg1"/>
                </a:solidFill>
              </a:rPr>
              <a:t> is a history of repeated injuries and …establishment of </a:t>
            </a:r>
            <a:r>
              <a:rPr lang="en-US" sz="2000" i="1" smtClean="0">
                <a:solidFill>
                  <a:srgbClr val="00FF00"/>
                </a:solidFill>
              </a:rPr>
              <a:t>an absolute Tyranny </a:t>
            </a:r>
            <a:r>
              <a:rPr lang="en-US" sz="2000" i="1" smtClean="0">
                <a:solidFill>
                  <a:schemeClr val="bg1"/>
                </a:solidFill>
              </a:rPr>
              <a:t>over these States.”</a:t>
            </a:r>
            <a:r>
              <a:rPr lang="en-US" sz="2000" smtClean="0">
                <a:solidFill>
                  <a:schemeClr val="bg1"/>
                </a:solidFill>
              </a:rPr>
              <a:t>  </a:t>
            </a:r>
          </a:p>
          <a:p>
            <a:pPr eaLnBrk="1" hangingPunct="1">
              <a:lnSpc>
                <a:spcPct val="90000"/>
              </a:lnSpc>
            </a:pPr>
            <a:r>
              <a:rPr lang="en-US" sz="2200" smtClean="0">
                <a:solidFill>
                  <a:schemeClr val="bg1"/>
                </a:solidFill>
              </a:rPr>
              <a:t>Jefferson then supports this bold statement with a list of 31 charges against the King and Great Britain, crimes committed against the American colonies</a:t>
            </a:r>
          </a:p>
        </p:txBody>
      </p:sp>
      <p:pic>
        <p:nvPicPr>
          <p:cNvPr id="24580" name="Picture 8" descr="george3"/>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876800" y="1524000"/>
            <a:ext cx="3798888" cy="49530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1028"/>
          <p:cNvSpPr>
            <a:spLocks noGrp="1" noChangeArrowheads="1"/>
          </p:cNvSpPr>
          <p:nvPr>
            <p:ph type="title"/>
          </p:nvPr>
        </p:nvSpPr>
        <p:spPr/>
        <p:txBody>
          <a:bodyPr/>
          <a:lstStyle/>
          <a:p>
            <a:r>
              <a:rPr lang="en-US" altLang="en-US" dirty="0">
                <a:solidFill>
                  <a:schemeClr val="bg1"/>
                </a:solidFill>
              </a:rPr>
              <a:t>Jamestown</a:t>
            </a:r>
          </a:p>
        </p:txBody>
      </p:sp>
      <p:sp>
        <p:nvSpPr>
          <p:cNvPr id="20485" name="Rectangle 1029"/>
          <p:cNvSpPr>
            <a:spLocks noGrp="1" noChangeArrowheads="1"/>
          </p:cNvSpPr>
          <p:nvPr>
            <p:ph type="body" sz="half" idx="1"/>
          </p:nvPr>
        </p:nvSpPr>
        <p:spPr>
          <a:xfrm>
            <a:off x="304800" y="1219200"/>
            <a:ext cx="4191000" cy="4876800"/>
          </a:xfrm>
        </p:spPr>
        <p:txBody>
          <a:bodyPr/>
          <a:lstStyle/>
          <a:p>
            <a:pPr>
              <a:lnSpc>
                <a:spcPct val="90000"/>
              </a:lnSpc>
            </a:pPr>
            <a:r>
              <a:rPr lang="en-US" altLang="en-US" sz="2100" dirty="0">
                <a:solidFill>
                  <a:schemeClr val="bg1"/>
                </a:solidFill>
              </a:rPr>
              <a:t>A group of British investors proposed to King James the founding of an American colony, under the authority of the King</a:t>
            </a:r>
          </a:p>
          <a:p>
            <a:pPr>
              <a:lnSpc>
                <a:spcPct val="90000"/>
              </a:lnSpc>
            </a:pPr>
            <a:r>
              <a:rPr lang="en-US" altLang="en-US" sz="2100" dirty="0">
                <a:solidFill>
                  <a:schemeClr val="bg1"/>
                </a:solidFill>
              </a:rPr>
              <a:t>They signed the </a:t>
            </a:r>
            <a:r>
              <a:rPr lang="en-US" altLang="en-US" sz="2100" b="1" i="1" u="sng" dirty="0">
                <a:solidFill>
                  <a:srgbClr val="FF0000"/>
                </a:solidFill>
              </a:rPr>
              <a:t>Charter of the Virginia Company</a:t>
            </a:r>
            <a:r>
              <a:rPr lang="en-US" altLang="en-US" sz="2100" dirty="0">
                <a:solidFill>
                  <a:schemeClr val="bg1"/>
                </a:solidFill>
              </a:rPr>
              <a:t>, where </a:t>
            </a:r>
            <a:r>
              <a:rPr lang="en-US" altLang="en-US" sz="2100" b="1" dirty="0">
                <a:solidFill>
                  <a:schemeClr val="bg1"/>
                </a:solidFill>
              </a:rPr>
              <a:t>the King authorized the colony and guaranteed the rights of British citizens to the colonists</a:t>
            </a:r>
          </a:p>
          <a:p>
            <a:pPr>
              <a:lnSpc>
                <a:spcPct val="90000"/>
              </a:lnSpc>
            </a:pPr>
            <a:r>
              <a:rPr lang="en-US" altLang="en-US" sz="2100" dirty="0">
                <a:solidFill>
                  <a:schemeClr val="bg1"/>
                </a:solidFill>
              </a:rPr>
              <a:t>Democracy took root with the founding of the </a:t>
            </a:r>
            <a:r>
              <a:rPr lang="en-US" altLang="en-US" sz="2100" b="1" i="1" u="sng" dirty="0">
                <a:solidFill>
                  <a:srgbClr val="FF0000"/>
                </a:solidFill>
              </a:rPr>
              <a:t>House of Burgesses</a:t>
            </a:r>
          </a:p>
          <a:p>
            <a:pPr>
              <a:lnSpc>
                <a:spcPct val="90000"/>
              </a:lnSpc>
            </a:pPr>
            <a:endParaRPr lang="en-US" altLang="en-US" sz="2100" b="1" i="1" u="sng" dirty="0">
              <a:solidFill>
                <a:schemeClr val="bg1"/>
              </a:solidFill>
            </a:endParaRPr>
          </a:p>
          <a:p>
            <a:pPr>
              <a:lnSpc>
                <a:spcPct val="90000"/>
              </a:lnSpc>
              <a:buFontTx/>
              <a:buNone/>
            </a:pPr>
            <a:r>
              <a:rPr lang="en-US" altLang="en-US" sz="1000" dirty="0">
                <a:solidFill>
                  <a:schemeClr val="bg1"/>
                </a:solidFill>
                <a:hlinkClick r:id="rId2"/>
              </a:rPr>
              <a:t>http://www.yale.edu/lawweb/avalon/states/va01.htm</a:t>
            </a:r>
            <a:endParaRPr lang="en-US" altLang="en-US" sz="1000" dirty="0">
              <a:solidFill>
                <a:schemeClr val="bg1"/>
              </a:solidFill>
            </a:endParaRPr>
          </a:p>
          <a:p>
            <a:pPr>
              <a:lnSpc>
                <a:spcPct val="90000"/>
              </a:lnSpc>
              <a:buFontTx/>
              <a:buNone/>
            </a:pPr>
            <a:endParaRPr lang="en-US" altLang="en-US" sz="2100" dirty="0">
              <a:solidFill>
                <a:schemeClr val="bg1"/>
              </a:solidFill>
            </a:endParaRPr>
          </a:p>
        </p:txBody>
      </p:sp>
      <p:pic>
        <p:nvPicPr>
          <p:cNvPr id="20488" name="Picture 1032" descr="Jamestown%20Settlement"/>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l="3773" r="13208"/>
          <a:stretch>
            <a:fillRect/>
          </a:stretch>
        </p:blipFill>
        <p:spPr>
          <a:xfrm>
            <a:off x="4648200" y="2057400"/>
            <a:ext cx="4191000" cy="3524250"/>
          </a:xfr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01143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a:xfrm>
            <a:off x="228600" y="274638"/>
            <a:ext cx="8686800" cy="1143000"/>
          </a:xfrm>
        </p:spPr>
        <p:txBody>
          <a:bodyPr/>
          <a:lstStyle/>
          <a:p>
            <a:pPr eaLnBrk="1" hangingPunct="1"/>
            <a:r>
              <a:rPr lang="en-US" sz="4000" smtClean="0">
                <a:solidFill>
                  <a:schemeClr val="bg1"/>
                </a:solidFill>
              </a:rPr>
              <a:t>complaints, complaints, complaints!!!</a:t>
            </a:r>
          </a:p>
        </p:txBody>
      </p:sp>
      <p:sp>
        <p:nvSpPr>
          <p:cNvPr id="63494" name="Rectangle 6"/>
          <p:cNvSpPr>
            <a:spLocks noGrp="1" noChangeArrowheads="1"/>
          </p:cNvSpPr>
          <p:nvPr>
            <p:ph type="body" sz="half" idx="2"/>
          </p:nvPr>
        </p:nvSpPr>
        <p:spPr/>
        <p:txBody>
          <a:bodyPr/>
          <a:lstStyle/>
          <a:p>
            <a:pPr eaLnBrk="1" hangingPunct="1">
              <a:lnSpc>
                <a:spcPct val="90000"/>
              </a:lnSpc>
            </a:pPr>
            <a:r>
              <a:rPr lang="en-US" sz="2000" i="1" smtClean="0">
                <a:solidFill>
                  <a:schemeClr val="bg1"/>
                </a:solidFill>
              </a:rPr>
              <a:t>“He has dissolved Representative Houses repeatedly, for opposing with manly firmness his invasions on the rights of the people.”</a:t>
            </a:r>
          </a:p>
          <a:p>
            <a:pPr eaLnBrk="1" hangingPunct="1">
              <a:lnSpc>
                <a:spcPct val="90000"/>
              </a:lnSpc>
            </a:pPr>
            <a:r>
              <a:rPr lang="en-US" sz="2000" i="1" smtClean="0">
                <a:solidFill>
                  <a:schemeClr val="bg1"/>
                </a:solidFill>
              </a:rPr>
              <a:t>“He has made Judges dependent on his Will alone, for the tenure of their offices, and the amount and payment of their salaries.”</a:t>
            </a:r>
          </a:p>
          <a:p>
            <a:pPr eaLnBrk="1" hangingPunct="1">
              <a:lnSpc>
                <a:spcPct val="90000"/>
              </a:lnSpc>
            </a:pPr>
            <a:r>
              <a:rPr lang="en-US" sz="2000" i="1" smtClean="0">
                <a:solidFill>
                  <a:schemeClr val="bg1"/>
                </a:solidFill>
              </a:rPr>
              <a:t>“For Quartering large bodies of armed troops among us: For protecting them, by a mock Trial, from punishment for any Murders which they should commit on the Inhabitants of these States”</a:t>
            </a:r>
          </a:p>
        </p:txBody>
      </p:sp>
      <p:pic>
        <p:nvPicPr>
          <p:cNvPr id="25604" name="Picture 7" descr="redcoats"/>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228600" y="2092325"/>
            <a:ext cx="4495800" cy="3540125"/>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3494">
                                            <p:txEl>
                                              <p:pRg st="0" end="0"/>
                                            </p:txEl>
                                          </p:spTgt>
                                        </p:tgtEl>
                                        <p:attrNameLst>
                                          <p:attrName>style.visibility</p:attrName>
                                        </p:attrNameLst>
                                      </p:cBhvr>
                                      <p:to>
                                        <p:strVal val="visible"/>
                                      </p:to>
                                    </p:set>
                                    <p:animEffect transition="in" filter="box(in)">
                                      <p:cBhvr>
                                        <p:cTn id="7" dur="500"/>
                                        <p:tgtEl>
                                          <p:spTgt spid="6349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3494">
                                            <p:txEl>
                                              <p:pRg st="1" end="1"/>
                                            </p:txEl>
                                          </p:spTgt>
                                        </p:tgtEl>
                                        <p:attrNameLst>
                                          <p:attrName>style.visibility</p:attrName>
                                        </p:attrNameLst>
                                      </p:cBhvr>
                                      <p:to>
                                        <p:strVal val="visible"/>
                                      </p:to>
                                    </p:set>
                                    <p:animEffect transition="in" filter="box(in)">
                                      <p:cBhvr>
                                        <p:cTn id="12" dur="500"/>
                                        <p:tgtEl>
                                          <p:spTgt spid="6349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3494">
                                            <p:txEl>
                                              <p:pRg st="2" end="2"/>
                                            </p:txEl>
                                          </p:spTgt>
                                        </p:tgtEl>
                                        <p:attrNameLst>
                                          <p:attrName>style.visibility</p:attrName>
                                        </p:attrNameLst>
                                      </p:cBhvr>
                                      <p:to>
                                        <p:strVal val="visible"/>
                                      </p:to>
                                    </p:set>
                                    <p:animEffect transition="in" filter="box(in)">
                                      <p:cBhvr>
                                        <p:cTn id="17" dur="500"/>
                                        <p:tgtEl>
                                          <p:spTgt spid="6349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4"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9" name="Rectangle 5"/>
          <p:cNvSpPr>
            <a:spLocks noGrp="1" noChangeArrowheads="1"/>
          </p:cNvSpPr>
          <p:nvPr>
            <p:ph type="body" sz="half" idx="1"/>
          </p:nvPr>
        </p:nvSpPr>
        <p:spPr/>
        <p:txBody>
          <a:bodyPr/>
          <a:lstStyle/>
          <a:p>
            <a:pPr eaLnBrk="1" hangingPunct="1">
              <a:lnSpc>
                <a:spcPct val="90000"/>
              </a:lnSpc>
            </a:pPr>
            <a:r>
              <a:rPr lang="en-US" sz="2000" i="1" smtClean="0">
                <a:solidFill>
                  <a:schemeClr val="bg1"/>
                </a:solidFill>
              </a:rPr>
              <a:t>“For cutting off our Trade with all parts of the world”</a:t>
            </a:r>
          </a:p>
          <a:p>
            <a:pPr eaLnBrk="1" hangingPunct="1">
              <a:lnSpc>
                <a:spcPct val="90000"/>
              </a:lnSpc>
            </a:pPr>
            <a:r>
              <a:rPr lang="en-US" sz="2000" i="1" smtClean="0">
                <a:solidFill>
                  <a:schemeClr val="bg1"/>
                </a:solidFill>
              </a:rPr>
              <a:t>“For imposing </a:t>
            </a:r>
            <a:r>
              <a:rPr lang="en-US" sz="2000" b="1" i="1" smtClean="0">
                <a:solidFill>
                  <a:srgbClr val="00FF00"/>
                </a:solidFill>
              </a:rPr>
              <a:t>Taxes on us without our Consent</a:t>
            </a:r>
            <a:r>
              <a:rPr lang="en-US" sz="2000" i="1" smtClean="0">
                <a:solidFill>
                  <a:schemeClr val="bg1"/>
                </a:solidFill>
              </a:rPr>
              <a:t>”</a:t>
            </a:r>
          </a:p>
          <a:p>
            <a:pPr eaLnBrk="1" hangingPunct="1">
              <a:lnSpc>
                <a:spcPct val="90000"/>
              </a:lnSpc>
            </a:pPr>
            <a:r>
              <a:rPr lang="en-US" sz="2000" i="1" smtClean="0">
                <a:solidFill>
                  <a:schemeClr val="bg1"/>
                </a:solidFill>
              </a:rPr>
              <a:t>“For depriving us in many cases, of the benefits of Trial by Jury”</a:t>
            </a:r>
          </a:p>
          <a:p>
            <a:pPr eaLnBrk="1" hangingPunct="1">
              <a:lnSpc>
                <a:spcPct val="90000"/>
              </a:lnSpc>
            </a:pPr>
            <a:r>
              <a:rPr lang="en-US" sz="2000" i="1" smtClean="0">
                <a:solidFill>
                  <a:schemeClr val="bg1"/>
                </a:solidFill>
              </a:rPr>
              <a:t>“He is at this time transporting large Armies of foreign Mercenaries to </a:t>
            </a:r>
            <a:r>
              <a:rPr lang="en-US" sz="2000" b="1" i="1" smtClean="0">
                <a:solidFill>
                  <a:srgbClr val="FFFF00"/>
                </a:solidFill>
              </a:rPr>
              <a:t>complete the works of death, desolation and tyranny</a:t>
            </a:r>
            <a:r>
              <a:rPr lang="en-US" sz="2000" i="1" smtClean="0">
                <a:solidFill>
                  <a:schemeClr val="bg1"/>
                </a:solidFill>
              </a:rPr>
              <a:t>, already begun with circumstances of Cruelty &amp; perfidy scarcely paralleled in the most barbarous ages, and </a:t>
            </a:r>
            <a:r>
              <a:rPr lang="en-US" sz="2000" b="1" i="1" smtClean="0">
                <a:solidFill>
                  <a:srgbClr val="00FF00"/>
                </a:solidFill>
              </a:rPr>
              <a:t>totally unworthy the Head of a civilized nation</a:t>
            </a:r>
            <a:r>
              <a:rPr lang="en-US" sz="2000" i="1" smtClean="0">
                <a:solidFill>
                  <a:schemeClr val="bg1"/>
                </a:solidFill>
              </a:rPr>
              <a:t>.”</a:t>
            </a:r>
          </a:p>
          <a:p>
            <a:pPr eaLnBrk="1" hangingPunct="1">
              <a:lnSpc>
                <a:spcPct val="90000"/>
              </a:lnSpc>
            </a:pPr>
            <a:endParaRPr lang="en-US" sz="2000" i="1" smtClean="0">
              <a:solidFill>
                <a:schemeClr val="bg1"/>
              </a:solidFill>
            </a:endParaRPr>
          </a:p>
        </p:txBody>
      </p:sp>
      <p:sp>
        <p:nvSpPr>
          <p:cNvPr id="26627" name="Rectangle 7"/>
          <p:cNvSpPr>
            <a:spLocks noGrp="1" noChangeArrowheads="1"/>
          </p:cNvSpPr>
          <p:nvPr>
            <p:ph type="title"/>
          </p:nvPr>
        </p:nvSpPr>
        <p:spPr>
          <a:xfrm>
            <a:off x="152400" y="274638"/>
            <a:ext cx="8763000" cy="1143000"/>
          </a:xfrm>
          <a:noFill/>
        </p:spPr>
        <p:txBody>
          <a:bodyPr/>
          <a:lstStyle/>
          <a:p>
            <a:pPr eaLnBrk="1" hangingPunct="1"/>
            <a:r>
              <a:rPr lang="en-US" sz="4000" smtClean="0">
                <a:solidFill>
                  <a:schemeClr val="bg1"/>
                </a:solidFill>
              </a:rPr>
              <a:t>complaints, complaints, complaints!!!</a:t>
            </a:r>
          </a:p>
        </p:txBody>
      </p:sp>
      <p:pic>
        <p:nvPicPr>
          <p:cNvPr id="26628" name="Picture 9" descr="george3"/>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b="1515"/>
          <a:stretch>
            <a:fillRect/>
          </a:stretch>
        </p:blipFill>
        <p:spPr>
          <a:xfrm>
            <a:off x="4953000" y="1447800"/>
            <a:ext cx="3875088" cy="5105400"/>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7589">
                                            <p:txEl>
                                              <p:pRg st="0" end="0"/>
                                            </p:txEl>
                                          </p:spTgt>
                                        </p:tgtEl>
                                        <p:attrNameLst>
                                          <p:attrName>style.visibility</p:attrName>
                                        </p:attrNameLst>
                                      </p:cBhvr>
                                      <p:to>
                                        <p:strVal val="visible"/>
                                      </p:to>
                                    </p:set>
                                    <p:animEffect transition="in" filter="blinds(horizontal)">
                                      <p:cBhvr>
                                        <p:cTn id="7" dur="500"/>
                                        <p:tgtEl>
                                          <p:spTgt spid="6758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7589">
                                            <p:txEl>
                                              <p:pRg st="1" end="1"/>
                                            </p:txEl>
                                          </p:spTgt>
                                        </p:tgtEl>
                                        <p:attrNameLst>
                                          <p:attrName>style.visibility</p:attrName>
                                        </p:attrNameLst>
                                      </p:cBhvr>
                                      <p:to>
                                        <p:strVal val="visible"/>
                                      </p:to>
                                    </p:set>
                                    <p:animEffect transition="in" filter="blinds(horizontal)">
                                      <p:cBhvr>
                                        <p:cTn id="12" dur="500"/>
                                        <p:tgtEl>
                                          <p:spTgt spid="6758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7589">
                                            <p:txEl>
                                              <p:pRg st="2" end="2"/>
                                            </p:txEl>
                                          </p:spTgt>
                                        </p:tgtEl>
                                        <p:attrNameLst>
                                          <p:attrName>style.visibility</p:attrName>
                                        </p:attrNameLst>
                                      </p:cBhvr>
                                      <p:to>
                                        <p:strVal val="visible"/>
                                      </p:to>
                                    </p:set>
                                    <p:animEffect transition="in" filter="blinds(horizontal)">
                                      <p:cBhvr>
                                        <p:cTn id="17" dur="500"/>
                                        <p:tgtEl>
                                          <p:spTgt spid="6758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7589">
                                            <p:txEl>
                                              <p:pRg st="3" end="3"/>
                                            </p:txEl>
                                          </p:spTgt>
                                        </p:tgtEl>
                                        <p:attrNameLst>
                                          <p:attrName>style.visibility</p:attrName>
                                        </p:attrNameLst>
                                      </p:cBhvr>
                                      <p:to>
                                        <p:strVal val="visible"/>
                                      </p:to>
                                    </p:set>
                                    <p:animEffect transition="in" filter="blinds(horizontal)">
                                      <p:cBhvr>
                                        <p:cTn id="22" dur="500"/>
                                        <p:tgtEl>
                                          <p:spTgt spid="6758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9"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p:txBody>
          <a:bodyPr/>
          <a:lstStyle/>
          <a:p>
            <a:pPr eaLnBrk="1" hangingPunct="1"/>
            <a:r>
              <a:rPr lang="en-US" smtClean="0">
                <a:solidFill>
                  <a:schemeClr val="bg1"/>
                </a:solidFill>
              </a:rPr>
              <a:t>We had no choice!</a:t>
            </a:r>
          </a:p>
        </p:txBody>
      </p:sp>
      <p:sp>
        <p:nvSpPr>
          <p:cNvPr id="69638" name="Rectangle 6"/>
          <p:cNvSpPr>
            <a:spLocks noGrp="1" noChangeArrowheads="1"/>
          </p:cNvSpPr>
          <p:nvPr>
            <p:ph type="body" sz="half" idx="2"/>
          </p:nvPr>
        </p:nvSpPr>
        <p:spPr>
          <a:xfrm>
            <a:off x="4267200" y="1600200"/>
            <a:ext cx="4343400" cy="5029200"/>
          </a:xfrm>
        </p:spPr>
        <p:txBody>
          <a:bodyPr/>
          <a:lstStyle/>
          <a:p>
            <a:pPr eaLnBrk="1" hangingPunct="1">
              <a:lnSpc>
                <a:spcPct val="90000"/>
              </a:lnSpc>
            </a:pPr>
            <a:r>
              <a:rPr lang="en-US" sz="2000" smtClean="0">
                <a:solidFill>
                  <a:schemeClr val="bg1"/>
                </a:solidFill>
              </a:rPr>
              <a:t>The Declaration then goes on:</a:t>
            </a:r>
          </a:p>
          <a:p>
            <a:pPr eaLnBrk="1" hangingPunct="1">
              <a:lnSpc>
                <a:spcPct val="90000"/>
              </a:lnSpc>
            </a:pPr>
            <a:r>
              <a:rPr lang="en-US" sz="2000" i="1" smtClean="0">
                <a:solidFill>
                  <a:schemeClr val="bg1"/>
                </a:solidFill>
              </a:rPr>
              <a:t>“In every stage of these Oppressions We have Petitioned for Redress in the most humble terms: Our repeated Petitions have been answered only by repeated injury. A Prince whose character is thus marked by </a:t>
            </a:r>
            <a:r>
              <a:rPr lang="en-US" sz="2000" b="1" i="1" smtClean="0">
                <a:solidFill>
                  <a:srgbClr val="00FF00"/>
                </a:solidFill>
              </a:rPr>
              <a:t>every act which may define a Tyrant, is unfit to be the ruler of a free people</a:t>
            </a:r>
            <a:r>
              <a:rPr lang="en-US" sz="2000" i="1" smtClean="0">
                <a:solidFill>
                  <a:schemeClr val="bg1"/>
                </a:solidFill>
              </a:rPr>
              <a:t>.”</a:t>
            </a:r>
          </a:p>
          <a:p>
            <a:pPr eaLnBrk="1" hangingPunct="1">
              <a:lnSpc>
                <a:spcPct val="90000"/>
              </a:lnSpc>
            </a:pPr>
            <a:r>
              <a:rPr lang="en-US" sz="2200" smtClean="0">
                <a:solidFill>
                  <a:schemeClr val="bg1"/>
                </a:solidFill>
              </a:rPr>
              <a:t>Jefferson is saying we didn’t want to go this far, but since the King won’t give us what we are entitled to, he doesn't deserve to rule us anymore</a:t>
            </a:r>
          </a:p>
        </p:txBody>
      </p:sp>
      <p:pic>
        <p:nvPicPr>
          <p:cNvPr id="27652" name="Picture 8" descr="KingGeorge3rdsmall"/>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609600" y="1600200"/>
            <a:ext cx="3503613" cy="4648200"/>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9638">
                                            <p:txEl>
                                              <p:pRg st="0" end="0"/>
                                            </p:txEl>
                                          </p:spTgt>
                                        </p:tgtEl>
                                        <p:attrNameLst>
                                          <p:attrName>style.visibility</p:attrName>
                                        </p:attrNameLst>
                                      </p:cBhvr>
                                      <p:to>
                                        <p:strVal val="visible"/>
                                      </p:to>
                                    </p:set>
                                    <p:animEffect transition="in" filter="blinds(horizontal)">
                                      <p:cBhvr>
                                        <p:cTn id="7" dur="500"/>
                                        <p:tgtEl>
                                          <p:spTgt spid="6963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9638">
                                            <p:txEl>
                                              <p:pRg st="1" end="1"/>
                                            </p:txEl>
                                          </p:spTgt>
                                        </p:tgtEl>
                                        <p:attrNameLst>
                                          <p:attrName>style.visibility</p:attrName>
                                        </p:attrNameLst>
                                      </p:cBhvr>
                                      <p:to>
                                        <p:strVal val="visible"/>
                                      </p:to>
                                    </p:set>
                                    <p:animEffect transition="in" filter="blinds(horizontal)">
                                      <p:cBhvr>
                                        <p:cTn id="12" dur="500"/>
                                        <p:tgtEl>
                                          <p:spTgt spid="6963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9638">
                                            <p:txEl>
                                              <p:pRg st="2" end="2"/>
                                            </p:txEl>
                                          </p:spTgt>
                                        </p:tgtEl>
                                        <p:attrNameLst>
                                          <p:attrName>style.visibility</p:attrName>
                                        </p:attrNameLst>
                                      </p:cBhvr>
                                      <p:to>
                                        <p:strVal val="visible"/>
                                      </p:to>
                                    </p:set>
                                    <p:animEffect transition="in" filter="blinds(horizontal)">
                                      <p:cBhvr>
                                        <p:cTn id="17" dur="500"/>
                                        <p:tgtEl>
                                          <p:spTgt spid="6963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8"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p:txBody>
          <a:bodyPr/>
          <a:lstStyle/>
          <a:p>
            <a:pPr eaLnBrk="1" hangingPunct="1"/>
            <a:r>
              <a:rPr lang="en-US" smtClean="0">
                <a:solidFill>
                  <a:schemeClr val="bg1"/>
                </a:solidFill>
              </a:rPr>
              <a:t>Independence at last!</a:t>
            </a:r>
          </a:p>
        </p:txBody>
      </p:sp>
      <p:sp>
        <p:nvSpPr>
          <p:cNvPr id="28675" name="Rectangle 5"/>
          <p:cNvSpPr>
            <a:spLocks noGrp="1" noChangeArrowheads="1"/>
          </p:cNvSpPr>
          <p:nvPr>
            <p:ph type="body" sz="half" idx="1"/>
          </p:nvPr>
        </p:nvSpPr>
        <p:spPr>
          <a:xfrm>
            <a:off x="228600" y="1600200"/>
            <a:ext cx="4343400" cy="4876800"/>
          </a:xfrm>
        </p:spPr>
        <p:txBody>
          <a:bodyPr/>
          <a:lstStyle/>
          <a:p>
            <a:pPr eaLnBrk="1" hangingPunct="1">
              <a:lnSpc>
                <a:spcPct val="80000"/>
              </a:lnSpc>
            </a:pPr>
            <a:r>
              <a:rPr lang="en-US" sz="2200" smtClean="0">
                <a:solidFill>
                  <a:schemeClr val="bg1"/>
                </a:solidFill>
              </a:rPr>
              <a:t>Next, Jefferson officially declares the founding of the United States:</a:t>
            </a:r>
          </a:p>
          <a:p>
            <a:pPr eaLnBrk="1" hangingPunct="1">
              <a:lnSpc>
                <a:spcPct val="80000"/>
              </a:lnSpc>
            </a:pPr>
            <a:r>
              <a:rPr lang="en-US" sz="2000" smtClean="0">
                <a:solidFill>
                  <a:schemeClr val="bg1"/>
                </a:solidFill>
              </a:rPr>
              <a:t>“We, therefore, the Representatives of the United States of </a:t>
            </a:r>
            <a:r>
              <a:rPr lang="en-US" sz="2000" b="1" smtClean="0">
                <a:solidFill>
                  <a:srgbClr val="00FF00"/>
                </a:solidFill>
              </a:rPr>
              <a:t>America…appealing to the Supreme Judge of the world</a:t>
            </a:r>
            <a:r>
              <a:rPr lang="en-US" sz="2000" smtClean="0">
                <a:solidFill>
                  <a:srgbClr val="00FF00"/>
                </a:solidFill>
              </a:rPr>
              <a:t> …</a:t>
            </a:r>
            <a:r>
              <a:rPr lang="en-US" sz="2000" smtClean="0">
                <a:solidFill>
                  <a:schemeClr val="bg1"/>
                </a:solidFill>
              </a:rPr>
              <a:t>do, in the Name, and by Authority of the good People of these Colonies, solemnly publish and declare, That </a:t>
            </a:r>
            <a:r>
              <a:rPr lang="en-US" sz="2000" b="1" smtClean="0">
                <a:solidFill>
                  <a:srgbClr val="FFFF00"/>
                </a:solidFill>
              </a:rPr>
              <a:t>these United Colonies are…Free and Independent States</a:t>
            </a:r>
            <a:r>
              <a:rPr lang="en-US" sz="2000" smtClean="0">
                <a:solidFill>
                  <a:schemeClr val="bg1"/>
                </a:solidFill>
              </a:rPr>
              <a:t>; that they are Absolved from all Allegiance to the British Crown, and that </a:t>
            </a:r>
            <a:r>
              <a:rPr lang="en-US" sz="2000" b="1" smtClean="0">
                <a:solidFill>
                  <a:srgbClr val="00FF00"/>
                </a:solidFill>
              </a:rPr>
              <a:t>all political connection between them and the State of Great Britain</a:t>
            </a:r>
            <a:r>
              <a:rPr lang="en-US" sz="2000" smtClean="0">
                <a:solidFill>
                  <a:schemeClr val="bg1"/>
                </a:solidFill>
              </a:rPr>
              <a:t>, is and ought to be totally </a:t>
            </a:r>
            <a:r>
              <a:rPr lang="en-US" sz="2000" b="1" smtClean="0">
                <a:solidFill>
                  <a:srgbClr val="00FF00"/>
                </a:solidFill>
              </a:rPr>
              <a:t>dissolved </a:t>
            </a:r>
          </a:p>
        </p:txBody>
      </p:sp>
      <p:pic>
        <p:nvPicPr>
          <p:cNvPr id="28676" name="Picture 8" descr="fireworks"/>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770438" y="1371600"/>
            <a:ext cx="3946525" cy="518160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28"/>
          <p:cNvSpPr>
            <a:spLocks noGrp="1" noChangeArrowheads="1"/>
          </p:cNvSpPr>
          <p:nvPr>
            <p:ph type="title"/>
          </p:nvPr>
        </p:nvSpPr>
        <p:spPr/>
        <p:txBody>
          <a:bodyPr/>
          <a:lstStyle/>
          <a:p>
            <a:pPr eaLnBrk="1" hangingPunct="1"/>
            <a:r>
              <a:rPr lang="en-US" smtClean="0">
                <a:solidFill>
                  <a:schemeClr val="bg1"/>
                </a:solidFill>
              </a:rPr>
              <a:t>Great, but still human</a:t>
            </a:r>
          </a:p>
        </p:txBody>
      </p:sp>
      <p:sp>
        <p:nvSpPr>
          <p:cNvPr id="29699" name="Rectangle 1029"/>
          <p:cNvSpPr>
            <a:spLocks noGrp="1" noChangeArrowheads="1"/>
          </p:cNvSpPr>
          <p:nvPr>
            <p:ph type="body" sz="half" idx="1"/>
          </p:nvPr>
        </p:nvSpPr>
        <p:spPr>
          <a:xfrm>
            <a:off x="152400" y="1600200"/>
            <a:ext cx="4343400" cy="4953000"/>
          </a:xfrm>
        </p:spPr>
        <p:txBody>
          <a:bodyPr/>
          <a:lstStyle/>
          <a:p>
            <a:pPr eaLnBrk="1" hangingPunct="1">
              <a:lnSpc>
                <a:spcPct val="90000"/>
              </a:lnSpc>
            </a:pPr>
            <a:r>
              <a:rPr lang="en-US" sz="2300" dirty="0" smtClean="0">
                <a:solidFill>
                  <a:schemeClr val="bg1"/>
                </a:solidFill>
              </a:rPr>
              <a:t>The ideas of Thomas Jefferson’s </a:t>
            </a:r>
            <a:r>
              <a:rPr lang="en-US" sz="2300" i="1" dirty="0" smtClean="0">
                <a:solidFill>
                  <a:schemeClr val="bg1"/>
                </a:solidFill>
              </a:rPr>
              <a:t>Declaration</a:t>
            </a:r>
            <a:r>
              <a:rPr lang="en-US" sz="2300" dirty="0" smtClean="0">
                <a:solidFill>
                  <a:schemeClr val="bg1"/>
                </a:solidFill>
              </a:rPr>
              <a:t> have lived for </a:t>
            </a:r>
            <a:r>
              <a:rPr lang="en-US" sz="2300" smtClean="0">
                <a:solidFill>
                  <a:schemeClr val="bg1"/>
                </a:solidFill>
              </a:rPr>
              <a:t>over 238 </a:t>
            </a:r>
            <a:r>
              <a:rPr lang="en-US" sz="2300" dirty="0" smtClean="0">
                <a:solidFill>
                  <a:schemeClr val="bg1"/>
                </a:solidFill>
              </a:rPr>
              <a:t>years</a:t>
            </a:r>
          </a:p>
          <a:p>
            <a:pPr eaLnBrk="1" hangingPunct="1">
              <a:lnSpc>
                <a:spcPct val="90000"/>
              </a:lnSpc>
            </a:pPr>
            <a:r>
              <a:rPr lang="en-US" sz="2300" dirty="0" smtClean="0">
                <a:solidFill>
                  <a:schemeClr val="bg1"/>
                </a:solidFill>
              </a:rPr>
              <a:t>The ideals of freedom and equality have never been expressed better</a:t>
            </a:r>
          </a:p>
          <a:p>
            <a:pPr eaLnBrk="1" hangingPunct="1">
              <a:lnSpc>
                <a:spcPct val="90000"/>
              </a:lnSpc>
            </a:pPr>
            <a:r>
              <a:rPr lang="en-US" sz="2300" dirty="0" smtClean="0">
                <a:solidFill>
                  <a:schemeClr val="bg1"/>
                </a:solidFill>
              </a:rPr>
              <a:t>It took quite some time for those ideals to become reality; and there is still work to do</a:t>
            </a:r>
          </a:p>
          <a:p>
            <a:pPr eaLnBrk="1" hangingPunct="1">
              <a:lnSpc>
                <a:spcPct val="90000"/>
              </a:lnSpc>
            </a:pPr>
            <a:r>
              <a:rPr lang="en-US" sz="2300" dirty="0" smtClean="0">
                <a:solidFill>
                  <a:schemeClr val="bg1"/>
                </a:solidFill>
              </a:rPr>
              <a:t>The founders didn’t finish the job of creating freedom with the Declaration, they began it; It is our job to finish it</a:t>
            </a:r>
          </a:p>
        </p:txBody>
      </p:sp>
      <p:pic>
        <p:nvPicPr>
          <p:cNvPr id="29700" name="Picture 1032" descr="Founding Fathers photos">
            <a:hlinkClick r:id="rId2"/>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4800600" y="1371600"/>
            <a:ext cx="3900488" cy="5105400"/>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 y="1043818"/>
            <a:ext cx="8839200" cy="465297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eaLnBrk="1" hangingPunct="1"/>
            <a:r>
              <a:rPr lang="en-US" smtClean="0">
                <a:solidFill>
                  <a:schemeClr val="bg1"/>
                </a:solidFill>
              </a:rPr>
              <a:t>Virginia</a:t>
            </a:r>
          </a:p>
        </p:txBody>
      </p:sp>
      <p:sp>
        <p:nvSpPr>
          <p:cNvPr id="3075" name="Rectangle 6"/>
          <p:cNvSpPr>
            <a:spLocks noGrp="1" noChangeArrowheads="1"/>
          </p:cNvSpPr>
          <p:nvPr>
            <p:ph type="body" sz="half" idx="2"/>
          </p:nvPr>
        </p:nvSpPr>
        <p:spPr>
          <a:xfrm>
            <a:off x="4648200" y="1371600"/>
            <a:ext cx="4267200" cy="5486400"/>
          </a:xfrm>
        </p:spPr>
        <p:txBody>
          <a:bodyPr/>
          <a:lstStyle/>
          <a:p>
            <a:pPr eaLnBrk="1" hangingPunct="1">
              <a:lnSpc>
                <a:spcPct val="90000"/>
              </a:lnSpc>
            </a:pPr>
            <a:r>
              <a:rPr lang="en-US" sz="2400" smtClean="0">
                <a:solidFill>
                  <a:schemeClr val="bg1"/>
                </a:solidFill>
              </a:rPr>
              <a:t>Jamestown was a success and grew into the colony of Virginia, the largest and wealthiest British colony</a:t>
            </a:r>
          </a:p>
          <a:p>
            <a:pPr eaLnBrk="1" hangingPunct="1">
              <a:lnSpc>
                <a:spcPct val="90000"/>
              </a:lnSpc>
            </a:pPr>
            <a:r>
              <a:rPr lang="en-US" sz="2400" smtClean="0">
                <a:solidFill>
                  <a:schemeClr val="bg1"/>
                </a:solidFill>
              </a:rPr>
              <a:t>Many of the influences of American democracy came from Virginia</a:t>
            </a:r>
          </a:p>
          <a:p>
            <a:pPr eaLnBrk="1" hangingPunct="1">
              <a:lnSpc>
                <a:spcPct val="90000"/>
              </a:lnSpc>
            </a:pPr>
            <a:r>
              <a:rPr lang="en-US" sz="2000" smtClean="0">
                <a:solidFill>
                  <a:schemeClr val="bg1"/>
                </a:solidFill>
              </a:rPr>
              <a:t>The </a:t>
            </a:r>
            <a:r>
              <a:rPr lang="en-US" sz="2000" b="1" i="1" u="sng" smtClean="0">
                <a:solidFill>
                  <a:srgbClr val="FF0000"/>
                </a:solidFill>
              </a:rPr>
              <a:t>Virginia Statute of Religious Freedom</a:t>
            </a:r>
            <a:r>
              <a:rPr lang="en-US" sz="2000" smtClean="0">
                <a:solidFill>
                  <a:schemeClr val="bg1"/>
                </a:solidFill>
              </a:rPr>
              <a:t>, which </a:t>
            </a:r>
            <a:r>
              <a:rPr lang="en-US" sz="2000" b="1" smtClean="0">
                <a:solidFill>
                  <a:schemeClr val="bg1"/>
                </a:solidFill>
              </a:rPr>
              <a:t>created a tradition of religious freedom</a:t>
            </a:r>
          </a:p>
          <a:p>
            <a:pPr eaLnBrk="1" hangingPunct="1">
              <a:lnSpc>
                <a:spcPct val="90000"/>
              </a:lnSpc>
              <a:buFontTx/>
              <a:buNone/>
            </a:pPr>
            <a:r>
              <a:rPr lang="en-US" sz="2000" smtClean="0">
                <a:solidFill>
                  <a:schemeClr val="bg1"/>
                </a:solidFill>
              </a:rPr>
              <a:t>The </a:t>
            </a:r>
            <a:r>
              <a:rPr lang="en-US" sz="2000" b="1" i="1" u="sng" smtClean="0">
                <a:solidFill>
                  <a:srgbClr val="FF0000"/>
                </a:solidFill>
              </a:rPr>
              <a:t>Virginia Declaration of Rights</a:t>
            </a:r>
            <a:r>
              <a:rPr lang="en-US" sz="2000" smtClean="0">
                <a:solidFill>
                  <a:schemeClr val="bg1"/>
                </a:solidFill>
              </a:rPr>
              <a:t>, which </a:t>
            </a:r>
            <a:r>
              <a:rPr lang="en-US" sz="2000" b="1" smtClean="0">
                <a:solidFill>
                  <a:schemeClr val="bg1"/>
                </a:solidFill>
              </a:rPr>
              <a:t>became the model for the U.S. Bill of Rights</a:t>
            </a:r>
          </a:p>
          <a:p>
            <a:pPr eaLnBrk="1" hangingPunct="1">
              <a:lnSpc>
                <a:spcPct val="90000"/>
              </a:lnSpc>
              <a:buFontTx/>
              <a:buNone/>
            </a:pPr>
            <a:endParaRPr lang="en-US" sz="1200" b="1" smtClean="0">
              <a:solidFill>
                <a:schemeClr val="bg1"/>
              </a:solidFill>
            </a:endParaRPr>
          </a:p>
          <a:p>
            <a:pPr eaLnBrk="1" hangingPunct="1">
              <a:lnSpc>
                <a:spcPct val="90000"/>
              </a:lnSpc>
              <a:buFontTx/>
              <a:buNone/>
            </a:pPr>
            <a:endParaRPr lang="en-US" sz="2000" b="1" smtClean="0">
              <a:solidFill>
                <a:schemeClr val="bg1"/>
              </a:solidFill>
            </a:endParaRPr>
          </a:p>
        </p:txBody>
      </p:sp>
      <p:pic>
        <p:nvPicPr>
          <p:cNvPr id="3076" name="Picture 8" descr="L4P5tobacco"/>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228600" y="1990725"/>
            <a:ext cx="4343400" cy="361791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28"/>
          <p:cNvSpPr>
            <a:spLocks noGrp="1" noChangeArrowheads="1"/>
          </p:cNvSpPr>
          <p:nvPr>
            <p:ph type="title"/>
          </p:nvPr>
        </p:nvSpPr>
        <p:spPr/>
        <p:txBody>
          <a:bodyPr/>
          <a:lstStyle/>
          <a:p>
            <a:pPr eaLnBrk="1" hangingPunct="1"/>
            <a:r>
              <a:rPr lang="en-US" smtClean="0">
                <a:solidFill>
                  <a:schemeClr val="bg1"/>
                </a:solidFill>
              </a:rPr>
              <a:t>Plymouth</a:t>
            </a:r>
          </a:p>
        </p:txBody>
      </p:sp>
      <p:sp>
        <p:nvSpPr>
          <p:cNvPr id="4099" name="Rectangle 1029"/>
          <p:cNvSpPr>
            <a:spLocks noGrp="1" noChangeArrowheads="1"/>
          </p:cNvSpPr>
          <p:nvPr>
            <p:ph type="body" sz="half" idx="1"/>
          </p:nvPr>
        </p:nvSpPr>
        <p:spPr>
          <a:xfrm>
            <a:off x="228600" y="1295400"/>
            <a:ext cx="4267200" cy="4800600"/>
          </a:xfrm>
        </p:spPr>
        <p:txBody>
          <a:bodyPr/>
          <a:lstStyle/>
          <a:p>
            <a:pPr eaLnBrk="1" hangingPunct="1">
              <a:lnSpc>
                <a:spcPct val="90000"/>
              </a:lnSpc>
            </a:pPr>
            <a:r>
              <a:rPr lang="en-US" sz="2200" smtClean="0">
                <a:solidFill>
                  <a:schemeClr val="bg1"/>
                </a:solidFill>
              </a:rPr>
              <a:t>Shortly after Jamestown was settled, another group sought to create an English colony in the New World</a:t>
            </a:r>
          </a:p>
          <a:p>
            <a:pPr eaLnBrk="1" hangingPunct="1">
              <a:lnSpc>
                <a:spcPct val="90000"/>
              </a:lnSpc>
            </a:pPr>
            <a:r>
              <a:rPr lang="en-US" sz="2200" smtClean="0">
                <a:solidFill>
                  <a:schemeClr val="bg1"/>
                </a:solidFill>
              </a:rPr>
              <a:t>Calvinist Puritan separatists, sought religious freedom as they disagreed with the Church of England</a:t>
            </a:r>
          </a:p>
          <a:p>
            <a:pPr eaLnBrk="1" hangingPunct="1">
              <a:lnSpc>
                <a:spcPct val="90000"/>
              </a:lnSpc>
            </a:pPr>
            <a:r>
              <a:rPr lang="en-US" sz="2200" smtClean="0">
                <a:solidFill>
                  <a:schemeClr val="bg1"/>
                </a:solidFill>
              </a:rPr>
              <a:t>Often referred to as the “Pilgrims”, they sailed to America and founded the Plymouth colony for their faith</a:t>
            </a:r>
          </a:p>
          <a:p>
            <a:pPr eaLnBrk="1" hangingPunct="1">
              <a:lnSpc>
                <a:spcPct val="90000"/>
              </a:lnSpc>
            </a:pPr>
            <a:r>
              <a:rPr lang="en-US" sz="2200" smtClean="0">
                <a:solidFill>
                  <a:schemeClr val="bg1"/>
                </a:solidFill>
              </a:rPr>
              <a:t>It was run by </a:t>
            </a:r>
            <a:r>
              <a:rPr lang="en-US" sz="2200" b="1" smtClean="0">
                <a:solidFill>
                  <a:schemeClr val="bg1"/>
                </a:solidFill>
              </a:rPr>
              <a:t>direct democracy, set up by</a:t>
            </a:r>
            <a:r>
              <a:rPr lang="en-US" sz="2200" smtClean="0">
                <a:solidFill>
                  <a:schemeClr val="bg1"/>
                </a:solidFill>
              </a:rPr>
              <a:t> the </a:t>
            </a:r>
            <a:r>
              <a:rPr lang="en-US" sz="2200" b="1" i="1" u="sng" smtClean="0">
                <a:solidFill>
                  <a:srgbClr val="FF0000"/>
                </a:solidFill>
              </a:rPr>
              <a:t>Mayflower Compact</a:t>
            </a:r>
          </a:p>
          <a:p>
            <a:pPr eaLnBrk="1" hangingPunct="1">
              <a:lnSpc>
                <a:spcPct val="90000"/>
              </a:lnSpc>
              <a:buFontTx/>
              <a:buNone/>
            </a:pPr>
            <a:endParaRPr lang="en-US" sz="1000" b="1" i="1" u="sng" smtClean="0">
              <a:solidFill>
                <a:schemeClr val="bg1"/>
              </a:solidFill>
            </a:endParaRPr>
          </a:p>
        </p:txBody>
      </p:sp>
      <p:pic>
        <p:nvPicPr>
          <p:cNvPr id="4100" name="Picture 1035" descr="maycom"/>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l="3448" t="3693" r="17241" b="24606"/>
          <a:stretch>
            <a:fillRect/>
          </a:stretch>
        </p:blipFill>
        <p:spPr>
          <a:xfrm>
            <a:off x="4495800" y="2057400"/>
            <a:ext cx="4495800" cy="35179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smtClean="0">
                <a:solidFill>
                  <a:schemeClr val="bg1"/>
                </a:solidFill>
              </a:rPr>
              <a:t>Massachusetts</a:t>
            </a:r>
          </a:p>
        </p:txBody>
      </p:sp>
      <p:sp>
        <p:nvSpPr>
          <p:cNvPr id="5123" name="Rectangle 6"/>
          <p:cNvSpPr>
            <a:spLocks noGrp="1" noChangeArrowheads="1"/>
          </p:cNvSpPr>
          <p:nvPr>
            <p:ph type="body" sz="half" idx="3"/>
          </p:nvPr>
        </p:nvSpPr>
        <p:spPr/>
        <p:txBody>
          <a:bodyPr/>
          <a:lstStyle/>
          <a:p>
            <a:pPr eaLnBrk="1" hangingPunct="1">
              <a:lnSpc>
                <a:spcPct val="90000"/>
              </a:lnSpc>
            </a:pPr>
            <a:r>
              <a:rPr lang="en-US" sz="2000" smtClean="0">
                <a:solidFill>
                  <a:schemeClr val="bg1"/>
                </a:solidFill>
              </a:rPr>
              <a:t>Plymouth would eventually grow into the colony of Massachusetts, second in wealth and influence only to Virginia.</a:t>
            </a:r>
          </a:p>
          <a:p>
            <a:pPr eaLnBrk="1" hangingPunct="1">
              <a:lnSpc>
                <a:spcPct val="90000"/>
              </a:lnSpc>
            </a:pPr>
            <a:r>
              <a:rPr lang="en-US" sz="2000" smtClean="0">
                <a:solidFill>
                  <a:schemeClr val="bg1"/>
                </a:solidFill>
              </a:rPr>
              <a:t>The tradition of democracy was strong here, based in the beliefs of Puritan church, that all believers were essentially equal in dignity and rights</a:t>
            </a:r>
          </a:p>
          <a:p>
            <a:pPr eaLnBrk="1" hangingPunct="1">
              <a:lnSpc>
                <a:spcPct val="90000"/>
              </a:lnSpc>
            </a:pPr>
            <a:r>
              <a:rPr lang="en-US" sz="2000" smtClean="0">
                <a:solidFill>
                  <a:schemeClr val="bg1"/>
                </a:solidFill>
              </a:rPr>
              <a:t>Many of the founders of American Democracy, including John Adams and John Hancock would come from here</a:t>
            </a:r>
          </a:p>
        </p:txBody>
      </p:sp>
      <p:pic>
        <p:nvPicPr>
          <p:cNvPr id="5124" name="Picture 14" descr="plymouth-massachusetts-colony-map-text"/>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l="1791" t="1724" r="3247" b="1724"/>
          <a:stretch>
            <a:fillRect/>
          </a:stretch>
        </p:blipFill>
        <p:spPr>
          <a:xfrm>
            <a:off x="236538" y="1447800"/>
            <a:ext cx="4398962" cy="4648200"/>
          </a:xfr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457200" y="0"/>
            <a:ext cx="8229600" cy="1143000"/>
          </a:xfrm>
        </p:spPr>
        <p:txBody>
          <a:bodyPr/>
          <a:lstStyle/>
          <a:p>
            <a:pPr eaLnBrk="1" hangingPunct="1"/>
            <a:r>
              <a:rPr lang="en-US" dirty="0" smtClean="0">
                <a:solidFill>
                  <a:schemeClr val="bg1"/>
                </a:solidFill>
              </a:rPr>
              <a:t>The French and Indian War</a:t>
            </a:r>
          </a:p>
        </p:txBody>
      </p:sp>
      <p:sp>
        <p:nvSpPr>
          <p:cNvPr id="6147" name="Rectangle 6"/>
          <p:cNvSpPr>
            <a:spLocks noGrp="1" noChangeArrowheads="1"/>
          </p:cNvSpPr>
          <p:nvPr>
            <p:ph type="body" sz="half" idx="2"/>
          </p:nvPr>
        </p:nvSpPr>
        <p:spPr>
          <a:xfrm>
            <a:off x="5105400" y="1447800"/>
            <a:ext cx="3581400" cy="4678363"/>
          </a:xfrm>
        </p:spPr>
        <p:txBody>
          <a:bodyPr/>
          <a:lstStyle/>
          <a:p>
            <a:pPr eaLnBrk="1" hangingPunct="1">
              <a:lnSpc>
                <a:spcPct val="90000"/>
              </a:lnSpc>
            </a:pPr>
            <a:r>
              <a:rPr lang="en-US" sz="2400" smtClean="0">
                <a:solidFill>
                  <a:schemeClr val="bg1"/>
                </a:solidFill>
              </a:rPr>
              <a:t>Although the war gave Britain a wealth of land, it still had spent a lot of money on the war</a:t>
            </a:r>
          </a:p>
          <a:p>
            <a:pPr eaLnBrk="1" hangingPunct="1">
              <a:lnSpc>
                <a:spcPct val="90000"/>
              </a:lnSpc>
            </a:pPr>
            <a:r>
              <a:rPr lang="en-US" sz="2400" smtClean="0">
                <a:solidFill>
                  <a:schemeClr val="bg1"/>
                </a:solidFill>
              </a:rPr>
              <a:t>It was decided to get more money from her colonies to pay for the war</a:t>
            </a:r>
          </a:p>
          <a:p>
            <a:pPr eaLnBrk="1" hangingPunct="1">
              <a:lnSpc>
                <a:spcPct val="90000"/>
              </a:lnSpc>
            </a:pPr>
            <a:r>
              <a:rPr lang="en-US" sz="2400" smtClean="0">
                <a:solidFill>
                  <a:schemeClr val="bg1"/>
                </a:solidFill>
              </a:rPr>
              <a:t>They thought this fair, as it was the colonists who would be most able to take advantage of the new lands</a:t>
            </a:r>
          </a:p>
        </p:txBody>
      </p:sp>
      <p:pic>
        <p:nvPicPr>
          <p:cNvPr id="614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138" y="1524000"/>
            <a:ext cx="3962400" cy="504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p:txBody>
          <a:bodyPr/>
          <a:lstStyle/>
          <a:p>
            <a:pPr eaLnBrk="1" hangingPunct="1"/>
            <a:r>
              <a:rPr lang="en-US" smtClean="0">
                <a:solidFill>
                  <a:schemeClr val="bg1"/>
                </a:solidFill>
              </a:rPr>
              <a:t>Taxation without representation</a:t>
            </a:r>
          </a:p>
        </p:txBody>
      </p:sp>
      <p:sp>
        <p:nvSpPr>
          <p:cNvPr id="7171" name="Rectangle 5"/>
          <p:cNvSpPr>
            <a:spLocks noGrp="1" noChangeArrowheads="1"/>
          </p:cNvSpPr>
          <p:nvPr>
            <p:ph type="body" sz="half" idx="1"/>
          </p:nvPr>
        </p:nvSpPr>
        <p:spPr>
          <a:xfrm>
            <a:off x="228600" y="1600200"/>
            <a:ext cx="4267200" cy="4724400"/>
          </a:xfrm>
        </p:spPr>
        <p:txBody>
          <a:bodyPr/>
          <a:lstStyle/>
          <a:p>
            <a:pPr eaLnBrk="1" hangingPunct="1"/>
            <a:r>
              <a:rPr lang="en-US" sz="2200" smtClean="0">
                <a:solidFill>
                  <a:schemeClr val="bg1"/>
                </a:solidFill>
              </a:rPr>
              <a:t>The British colonists in America resented the new taxes, such as the Stamp Act</a:t>
            </a:r>
            <a:r>
              <a:rPr lang="en-US" sz="2800" smtClean="0">
                <a:solidFill>
                  <a:schemeClr val="bg1"/>
                </a:solidFill>
              </a:rPr>
              <a:t> </a:t>
            </a:r>
            <a:r>
              <a:rPr lang="en-US" sz="2200" smtClean="0">
                <a:solidFill>
                  <a:schemeClr val="bg1"/>
                </a:solidFill>
              </a:rPr>
              <a:t>and tea tax</a:t>
            </a:r>
          </a:p>
          <a:p>
            <a:pPr eaLnBrk="1" hangingPunct="1"/>
            <a:r>
              <a:rPr lang="en-US" sz="2200" smtClean="0">
                <a:solidFill>
                  <a:schemeClr val="bg1"/>
                </a:solidFill>
              </a:rPr>
              <a:t>Colonists had two major objections</a:t>
            </a:r>
          </a:p>
          <a:p>
            <a:pPr eaLnBrk="1" hangingPunct="1"/>
            <a:r>
              <a:rPr lang="en-US" sz="2200" smtClean="0">
                <a:solidFill>
                  <a:schemeClr val="bg1"/>
                </a:solidFill>
              </a:rPr>
              <a:t>First, they were the ones who had fought and defeated the French, and many had died</a:t>
            </a:r>
          </a:p>
          <a:p>
            <a:pPr eaLnBrk="1" hangingPunct="1"/>
            <a:r>
              <a:rPr lang="en-US" sz="2200" smtClean="0">
                <a:solidFill>
                  <a:schemeClr val="bg1"/>
                </a:solidFill>
              </a:rPr>
              <a:t>Secondly, they had no representation in Parliament, the British legislature</a:t>
            </a:r>
          </a:p>
        </p:txBody>
      </p:sp>
      <p:pic>
        <p:nvPicPr>
          <p:cNvPr id="7172" name="Picture 8" descr="stamp act.jpg (126495 octets)"/>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029200" y="1371600"/>
            <a:ext cx="3511550" cy="52578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lstStyle/>
          <a:p>
            <a:pPr eaLnBrk="1" hangingPunct="1"/>
            <a:r>
              <a:rPr lang="en-US" smtClean="0">
                <a:solidFill>
                  <a:schemeClr val="bg1"/>
                </a:solidFill>
              </a:rPr>
              <a:t>You can’t do that!</a:t>
            </a:r>
          </a:p>
        </p:txBody>
      </p:sp>
      <p:sp>
        <p:nvSpPr>
          <p:cNvPr id="8195" name="Rectangle 6"/>
          <p:cNvSpPr>
            <a:spLocks noGrp="1" noChangeArrowheads="1"/>
          </p:cNvSpPr>
          <p:nvPr>
            <p:ph type="body" sz="half" idx="2"/>
          </p:nvPr>
        </p:nvSpPr>
        <p:spPr>
          <a:xfrm>
            <a:off x="4572000" y="1371600"/>
            <a:ext cx="4267200" cy="5029200"/>
          </a:xfrm>
        </p:spPr>
        <p:txBody>
          <a:bodyPr/>
          <a:lstStyle/>
          <a:p>
            <a:pPr eaLnBrk="1" hangingPunct="1">
              <a:lnSpc>
                <a:spcPct val="90000"/>
              </a:lnSpc>
            </a:pPr>
            <a:r>
              <a:rPr lang="en-US" sz="2000" smtClean="0">
                <a:solidFill>
                  <a:schemeClr val="bg1"/>
                </a:solidFill>
              </a:rPr>
              <a:t>Colonists believed that their freedom was tied to property</a:t>
            </a:r>
          </a:p>
          <a:p>
            <a:pPr eaLnBrk="1" hangingPunct="1">
              <a:lnSpc>
                <a:spcPct val="90000"/>
              </a:lnSpc>
            </a:pPr>
            <a:r>
              <a:rPr lang="en-US" sz="2000" smtClean="0">
                <a:solidFill>
                  <a:schemeClr val="bg1"/>
                </a:solidFill>
              </a:rPr>
              <a:t>Some colonies required ownership of property in order to vote</a:t>
            </a:r>
          </a:p>
          <a:p>
            <a:pPr eaLnBrk="1" hangingPunct="1">
              <a:lnSpc>
                <a:spcPct val="90000"/>
              </a:lnSpc>
            </a:pPr>
            <a:r>
              <a:rPr lang="en-US" sz="2000" smtClean="0">
                <a:solidFill>
                  <a:schemeClr val="bg1"/>
                </a:solidFill>
              </a:rPr>
              <a:t>They </a:t>
            </a:r>
            <a:r>
              <a:rPr lang="en-US" sz="2000" b="1" i="1" smtClean="0">
                <a:solidFill>
                  <a:schemeClr val="bg1"/>
                </a:solidFill>
              </a:rPr>
              <a:t>believed that if someone could take your property without your consent, this was like slavery</a:t>
            </a:r>
          </a:p>
          <a:p>
            <a:pPr eaLnBrk="1" hangingPunct="1">
              <a:lnSpc>
                <a:spcPct val="90000"/>
              </a:lnSpc>
            </a:pPr>
            <a:r>
              <a:rPr lang="en-US" sz="2000" smtClean="0">
                <a:solidFill>
                  <a:schemeClr val="bg1"/>
                </a:solidFill>
              </a:rPr>
              <a:t>Colonists believed Parliament was rolling back their rights as English citizens, as established by the </a:t>
            </a:r>
            <a:r>
              <a:rPr lang="en-US" sz="2000" smtClean="0">
                <a:solidFill>
                  <a:srgbClr val="FF0000"/>
                </a:solidFill>
              </a:rPr>
              <a:t>Magna Carta</a:t>
            </a:r>
          </a:p>
          <a:p>
            <a:pPr eaLnBrk="1" hangingPunct="1">
              <a:lnSpc>
                <a:spcPct val="90000"/>
              </a:lnSpc>
            </a:pPr>
            <a:r>
              <a:rPr lang="en-US" sz="2000" smtClean="0">
                <a:solidFill>
                  <a:schemeClr val="bg1"/>
                </a:solidFill>
              </a:rPr>
              <a:t>They feared there might be no end to the rights they would lose, as the right to property was tied to all other rights they had</a:t>
            </a:r>
          </a:p>
          <a:p>
            <a:pPr eaLnBrk="1" hangingPunct="1">
              <a:lnSpc>
                <a:spcPct val="90000"/>
              </a:lnSpc>
            </a:pPr>
            <a:endParaRPr lang="en-US" sz="2000" smtClean="0">
              <a:solidFill>
                <a:schemeClr val="bg1"/>
              </a:solidFill>
            </a:endParaRPr>
          </a:p>
        </p:txBody>
      </p:sp>
      <p:pic>
        <p:nvPicPr>
          <p:cNvPr id="8196" name="Picture 8" descr="henrycc2"/>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381000" y="1219200"/>
            <a:ext cx="4070350" cy="53340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p:txBody>
          <a:bodyPr/>
          <a:lstStyle/>
          <a:p>
            <a:pPr eaLnBrk="1" hangingPunct="1"/>
            <a:r>
              <a:rPr lang="en-US" smtClean="0">
                <a:solidFill>
                  <a:schemeClr val="bg1"/>
                </a:solidFill>
              </a:rPr>
              <a:t>Property = Freedom</a:t>
            </a:r>
          </a:p>
        </p:txBody>
      </p:sp>
      <p:sp>
        <p:nvSpPr>
          <p:cNvPr id="9219" name="Rectangle 1027"/>
          <p:cNvSpPr>
            <a:spLocks noGrp="1" noChangeArrowheads="1"/>
          </p:cNvSpPr>
          <p:nvPr>
            <p:ph type="body" sz="half" idx="1"/>
          </p:nvPr>
        </p:nvSpPr>
        <p:spPr>
          <a:xfrm>
            <a:off x="457200" y="1600200"/>
            <a:ext cx="4038600" cy="4800600"/>
          </a:xfrm>
        </p:spPr>
        <p:txBody>
          <a:bodyPr/>
          <a:lstStyle/>
          <a:p>
            <a:pPr eaLnBrk="1" hangingPunct="1"/>
            <a:r>
              <a:rPr lang="en-US" sz="2400" smtClean="0">
                <a:solidFill>
                  <a:schemeClr val="bg1"/>
                </a:solidFill>
              </a:rPr>
              <a:t>Most colonies required people to own property before they can vote</a:t>
            </a:r>
          </a:p>
          <a:p>
            <a:pPr eaLnBrk="1" hangingPunct="1"/>
            <a:r>
              <a:rPr lang="en-US" sz="2400" smtClean="0">
                <a:solidFill>
                  <a:schemeClr val="bg1"/>
                </a:solidFill>
              </a:rPr>
              <a:t>You had to own either 50 acres of land or the equivalent of $100 of other property</a:t>
            </a:r>
          </a:p>
          <a:p>
            <a:pPr eaLnBrk="1" hangingPunct="1"/>
            <a:r>
              <a:rPr lang="en-US" sz="2400" smtClean="0">
                <a:solidFill>
                  <a:schemeClr val="bg1"/>
                </a:solidFill>
              </a:rPr>
              <a:t>Only Georgia and Delaware didn’t require land ownership but they did require you to have paid taxes</a:t>
            </a:r>
          </a:p>
          <a:p>
            <a:pPr eaLnBrk="1" hangingPunct="1"/>
            <a:endParaRPr lang="en-US" sz="2400" smtClean="0">
              <a:solidFill>
                <a:schemeClr val="bg1"/>
              </a:solidFill>
            </a:endParaRPr>
          </a:p>
        </p:txBody>
      </p:sp>
      <p:pic>
        <p:nvPicPr>
          <p:cNvPr id="9220" name="Picture 1031" descr="http://www.accokeek.org/children'sday3.jpg"/>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419600" y="2198688"/>
            <a:ext cx="4495800" cy="3327400"/>
          </a:xfrm>
          <a:noFill/>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bg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bg1"/>
            </a:solidFill>
            <a:effectLst/>
            <a:latin typeface="Arial" pitchFamily="34" charset="0"/>
            <a:cs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BE3C3F9E90C884C80050D0F153243D1" ma:contentTypeVersion="0" ma:contentTypeDescription="Create a new document." ma:contentTypeScope="" ma:versionID="985ba0cf55f7d187582e2b0435f7883d">
  <xsd:schema xmlns:xsd="http://www.w3.org/2001/XMLSchema" xmlns:xs="http://www.w3.org/2001/XMLSchema" xmlns:p="http://schemas.microsoft.com/office/2006/metadata/properties" targetNamespace="http://schemas.microsoft.com/office/2006/metadata/properties" ma:root="true" ma:fieldsID="ff182d22d1788fc550c5f914e2fbbdd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AFC2C4E-438B-4280-8F52-3367B244E9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EA34083-70D6-48A6-9092-1ECE13103007}">
  <ds:schemaRefs>
    <ds:schemaRef ds:uri="http://schemas.microsoft.com/sharepoint/v3/contenttype/forms"/>
  </ds:schemaRefs>
</ds:datastoreItem>
</file>

<file path=customXml/itemProps3.xml><?xml version="1.0" encoding="utf-8"?>
<ds:datastoreItem xmlns:ds="http://schemas.openxmlformats.org/officeDocument/2006/customXml" ds:itemID="{6BCB4C88-8562-4A7C-BA09-E29012F616A4}">
  <ds:schemaRefs>
    <ds:schemaRef ds:uri="http://schemas.microsoft.com/office/infopath/2007/PartnerControls"/>
    <ds:schemaRef ds:uri="http://purl.org/dc/elements/1.1/"/>
    <ds:schemaRef ds:uri="http://www.w3.org/XML/1998/namespace"/>
    <ds:schemaRef ds:uri="http://purl.org/dc/terms/"/>
    <ds:schemaRef ds:uri="http://schemas.microsoft.com/office/2006/documentManagement/types"/>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2187</TotalTime>
  <Words>1836</Words>
  <Application>Microsoft Office PowerPoint</Application>
  <PresentationFormat>On-screen Show (4:3)</PresentationFormat>
  <Paragraphs>97</Paragraphs>
  <Slides>25</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25</vt:i4>
      </vt:variant>
    </vt:vector>
  </HeadingPairs>
  <TitlesOfParts>
    <vt:vector size="27" baseType="lpstr">
      <vt:lpstr>Arial</vt:lpstr>
      <vt:lpstr>Default Design</vt:lpstr>
      <vt:lpstr>American Independence</vt:lpstr>
      <vt:lpstr>Jamestown</vt:lpstr>
      <vt:lpstr>Virginia</vt:lpstr>
      <vt:lpstr>Plymouth</vt:lpstr>
      <vt:lpstr>Massachusetts</vt:lpstr>
      <vt:lpstr>The French and Indian War</vt:lpstr>
      <vt:lpstr>Taxation without representation</vt:lpstr>
      <vt:lpstr>You can’t do that!</vt:lpstr>
      <vt:lpstr>Property = Freedom</vt:lpstr>
      <vt:lpstr>George Mason</vt:lpstr>
      <vt:lpstr>Patrick Henry from “Give me Liberty Speech” March 23, 1775 in the Virginia House of Burgesses</vt:lpstr>
      <vt:lpstr>from “Virginia Declaration of Rights” by George Mason (1776)</vt:lpstr>
      <vt:lpstr>If you can’t agree, fight!</vt:lpstr>
      <vt:lpstr>What are we fighting for?</vt:lpstr>
      <vt:lpstr>Why Independence?</vt:lpstr>
      <vt:lpstr>Natural Rights</vt:lpstr>
      <vt:lpstr>A surprising rough draft</vt:lpstr>
      <vt:lpstr>John Adams</vt:lpstr>
      <vt:lpstr>Now, it’s personal!</vt:lpstr>
      <vt:lpstr>complaints, complaints, complaints!!!</vt:lpstr>
      <vt:lpstr>complaints, complaints, complaints!!!</vt:lpstr>
      <vt:lpstr>We had no choice!</vt:lpstr>
      <vt:lpstr>Independence at last!</vt:lpstr>
      <vt:lpstr>Great, but still human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Declaration of Independence</dc:title>
  <dc:creator>Phillip McGinnis</dc:creator>
  <cp:lastModifiedBy>Phillip</cp:lastModifiedBy>
  <cp:revision>78</cp:revision>
  <dcterms:created xsi:type="dcterms:W3CDTF">2004-09-12T18:06:52Z</dcterms:created>
  <dcterms:modified xsi:type="dcterms:W3CDTF">2015-10-02T12:47:56Z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0x0101002BE3C3F9E90C884C80050D0F153243D1</vt:lpwstr>
  </property>
</Properties>
</file>